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80" r:id="rId4"/>
  </p:sldMasterIdLst>
  <p:notesMasterIdLst>
    <p:notesMasterId r:id="rId15"/>
  </p:notesMasterIdLst>
  <p:handoutMasterIdLst>
    <p:handoutMasterId r:id="rId16"/>
  </p:handoutMasterIdLst>
  <p:sldIdLst>
    <p:sldId id="256" r:id="rId5"/>
    <p:sldId id="258" r:id="rId6"/>
    <p:sldId id="276" r:id="rId7"/>
    <p:sldId id="278" r:id="rId8"/>
    <p:sldId id="279" r:id="rId9"/>
    <p:sldId id="281" r:id="rId10"/>
    <p:sldId id="280" r:id="rId11"/>
    <p:sldId id="282" r:id="rId12"/>
    <p:sldId id="283" r:id="rId13"/>
    <p:sldId id="285"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5033" autoAdjust="0"/>
  </p:normalViewPr>
  <p:slideViewPr>
    <p:cSldViewPr snapToGrid="0" snapToObjects="1">
      <p:cViewPr varScale="1">
        <p:scale>
          <a:sx n="88" d="100"/>
          <a:sy n="88" d="100"/>
        </p:scale>
        <p:origin x="69" y="456"/>
      </p:cViewPr>
      <p:guideLst>
        <p:guide orient="horz" pos="2160"/>
        <p:guide pos="3840"/>
      </p:guideLst>
    </p:cSldViewPr>
  </p:slideViewPr>
  <p:notesTextViewPr>
    <p:cViewPr>
      <p:scale>
        <a:sx n="1" d="1"/>
        <a:sy n="1" d="1"/>
      </p:scale>
      <p:origin x="0" y="0"/>
    </p:cViewPr>
  </p:notesTextViewPr>
  <p:notesViewPr>
    <p:cSldViewPr snapToGrid="0" snapToObjects="1">
      <p:cViewPr varScale="1">
        <p:scale>
          <a:sx n="68" d="100"/>
          <a:sy n="68" d="100"/>
        </p:scale>
        <p:origin x="3288"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7F2D40-DF92-4ADE-A761-CBF896599CA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874F42E9-55BA-437C-85B3-324B4E2BF26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66D81A9-CFC2-4640-899E-DD3E177BE50A}" type="datetimeFigureOut">
              <a:rPr lang="en-US" smtClean="0"/>
              <a:t>3/4/2021</a:t>
            </a:fld>
            <a:endParaRPr lang="en-US" dirty="0"/>
          </a:p>
        </p:txBody>
      </p:sp>
      <p:sp>
        <p:nvSpPr>
          <p:cNvPr id="4" name="Footer Placeholder 3">
            <a:extLst>
              <a:ext uri="{FF2B5EF4-FFF2-40B4-BE49-F238E27FC236}">
                <a16:creationId xmlns:a16="http://schemas.microsoft.com/office/drawing/2014/main" id="{407DF0FD-84A5-462F-A0AC-B2CEF6020C4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5D85C710-014C-4C89-9B64-843B9863CEB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EC605DA-80A8-4B7B-B889-6C5700BB4CEA}" type="slidenum">
              <a:rPr lang="en-US" smtClean="0"/>
              <a:t>‹#›</a:t>
            </a:fld>
            <a:endParaRPr lang="en-US" dirty="0"/>
          </a:p>
        </p:txBody>
      </p:sp>
    </p:spTree>
    <p:extLst>
      <p:ext uri="{BB962C8B-B14F-4D97-AF65-F5344CB8AC3E}">
        <p14:creationId xmlns:p14="http://schemas.microsoft.com/office/powerpoint/2010/main" val="21665392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1E50F4-C55A-473A-A70B-4B042EF011A9}" type="datetimeFigureOut">
              <a:rPr lang="en-US" smtClean="0"/>
              <a:t>3/4/2021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544625-0ADF-4414-89A2-9E135F0C849F}" type="slidenum">
              <a:rPr lang="en-US" smtClean="0"/>
              <a:t>‹#›</a:t>
            </a:fld>
            <a:endParaRPr lang="en-US" dirty="0"/>
          </a:p>
        </p:txBody>
      </p:sp>
    </p:spTree>
    <p:extLst>
      <p:ext uri="{BB962C8B-B14F-4D97-AF65-F5344CB8AC3E}">
        <p14:creationId xmlns:p14="http://schemas.microsoft.com/office/powerpoint/2010/main" val="1122228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3544625-0ADF-4414-89A2-9E135F0C849F}" type="slidenum">
              <a:rPr lang="en-US" smtClean="0"/>
              <a:t>1</a:t>
            </a:fld>
            <a:endParaRPr lang="en-US" dirty="0"/>
          </a:p>
        </p:txBody>
      </p:sp>
    </p:spTree>
    <p:extLst>
      <p:ext uri="{BB962C8B-B14F-4D97-AF65-F5344CB8AC3E}">
        <p14:creationId xmlns:p14="http://schemas.microsoft.com/office/powerpoint/2010/main" val="37498086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3544625-0ADF-4414-89A2-9E135F0C849F}" type="slidenum">
              <a:rPr lang="en-US" smtClean="0"/>
              <a:t>2</a:t>
            </a:fld>
            <a:endParaRPr lang="en-US" dirty="0"/>
          </a:p>
        </p:txBody>
      </p:sp>
    </p:spTree>
    <p:extLst>
      <p:ext uri="{BB962C8B-B14F-4D97-AF65-F5344CB8AC3E}">
        <p14:creationId xmlns:p14="http://schemas.microsoft.com/office/powerpoint/2010/main" val="16366540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87DE6118-2437-4B30-8E3C-4D2BE6020583}" type="datetimeFigureOut">
              <a:rPr lang="en-US" smtClean="0"/>
              <a:pPr/>
              <a:t>3/4/2021</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332421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3/4/2021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729852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7DE6118-2437-4B30-8E3C-4D2BE6020583}" type="datetimeFigureOut">
              <a:rPr lang="en-US" smtClean="0"/>
              <a:pPr/>
              <a:t>3/4/2021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9067320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7DE6118-2437-4B30-8E3C-4D2BE6020583}" type="datetimeFigureOut">
              <a:rPr lang="en-US" smtClean="0"/>
              <a:pPr/>
              <a:t>3/4/2021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5698187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DE6118-2437-4B30-8E3C-4D2BE6020583}" type="datetimeFigureOut">
              <a:rPr lang="en-US" smtClean="0"/>
              <a:pPr/>
              <a:t>3/4/2021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0272336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7DE6118-2437-4B30-8E3C-4D2BE6020583}" type="datetimeFigureOut">
              <a:rPr lang="en-US" smtClean="0"/>
              <a:pPr/>
              <a:t>3/4/2021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6322586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7DE6118-2437-4B30-8E3C-4D2BE6020583}" type="datetimeFigureOut">
              <a:rPr lang="en-US" smtClean="0"/>
              <a:pPr/>
              <a:t>3/4/2021</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6892730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87DE6118-2437-4B30-8E3C-4D2BE6020583}" type="datetimeFigureOut">
              <a:rPr lang="en-US" smtClean="0"/>
              <a:t>3/4/2021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8770554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87DE6118-2437-4B30-8E3C-4D2BE6020583}" type="datetimeFigureOut">
              <a:rPr lang="en-US" smtClean="0"/>
              <a:t>3/4/2021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3894719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3/4/2021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464543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DE6118-2437-4B30-8E3C-4D2BE6020583}" type="datetimeFigureOut">
              <a:rPr lang="en-US" smtClean="0"/>
              <a:pPr/>
              <a:t>3/4/2021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226378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smtClean="0"/>
              <a:t>3/4/2021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998518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smtClean="0"/>
              <a:t>3/4/2021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222117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smtClean="0"/>
              <a:t>3/4/2021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31281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smtClean="0"/>
              <a:t>3/4/2021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496331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3/4/2021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440806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3/4/2021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43058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87DE6118-2437-4B30-8E3C-4D2BE6020583}" type="datetimeFigureOut">
              <a:rPr lang="en-US" smtClean="0"/>
              <a:pPr/>
              <a:t>3/4/2021</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340459004"/>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 id="2147483793" r:id="rId13"/>
    <p:sldLayoutId id="2147483794" r:id="rId14"/>
    <p:sldLayoutId id="2147483795" r:id="rId15"/>
    <p:sldLayoutId id="2147483796" r:id="rId16"/>
    <p:sldLayoutId id="214748379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perc.org/articles/less-more-when-it-comes-packagin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6981798-4550-46DA-9172-4846E2FB66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82EB7D3-3AD8-4ED1-9E1A-2906E14635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flipH="1">
            <a:off x="423335" y="404829"/>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340C7600-5BA8-4A54-887F-74AF87750A31}"/>
              </a:ext>
            </a:extLst>
          </p:cNvPr>
          <p:cNvSpPr>
            <a:spLocks noGrp="1"/>
          </p:cNvSpPr>
          <p:nvPr>
            <p:ph type="ctrTitle"/>
          </p:nvPr>
        </p:nvSpPr>
        <p:spPr>
          <a:xfrm>
            <a:off x="561110" y="1603574"/>
            <a:ext cx="4341090" cy="3221502"/>
          </a:xfrm>
        </p:spPr>
        <p:txBody>
          <a:bodyPr>
            <a:normAutofit/>
          </a:bodyPr>
          <a:lstStyle/>
          <a:p>
            <a:pPr>
              <a:lnSpc>
                <a:spcPct val="90000"/>
              </a:lnSpc>
            </a:pPr>
            <a:r>
              <a:rPr lang="en-US" sz="4200" b="1" dirty="0">
                <a:solidFill>
                  <a:schemeClr val="tx2"/>
                </a:solidFill>
              </a:rPr>
              <a:t>NB Anglophone School Districts</a:t>
            </a:r>
            <a:br>
              <a:rPr lang="en-US" sz="4200" b="1" dirty="0">
                <a:solidFill>
                  <a:schemeClr val="tx2"/>
                </a:solidFill>
              </a:rPr>
            </a:br>
            <a:br>
              <a:rPr lang="en-US" sz="4200" b="1" dirty="0">
                <a:solidFill>
                  <a:schemeClr val="tx2"/>
                </a:solidFill>
              </a:rPr>
            </a:br>
            <a:r>
              <a:rPr lang="en-US" sz="3000" b="1" dirty="0">
                <a:solidFill>
                  <a:schemeClr val="tx2"/>
                </a:solidFill>
              </a:rPr>
              <a:t>Virtual District Fair Template</a:t>
            </a:r>
          </a:p>
        </p:txBody>
      </p:sp>
      <p:pic>
        <p:nvPicPr>
          <p:cNvPr id="5" name="Picture 4" descr="Student mixing chemicals in science class">
            <a:extLst>
              <a:ext uri="{FF2B5EF4-FFF2-40B4-BE49-F238E27FC236}">
                <a16:creationId xmlns:a16="http://schemas.microsoft.com/office/drawing/2014/main" id="{7C454B0C-0819-4D56-9275-BCE254DA659D}"/>
              </a:ext>
            </a:extLst>
          </p:cNvPr>
          <p:cNvPicPr>
            <a:picLocks noChangeAspect="1"/>
          </p:cNvPicPr>
          <p:nvPr/>
        </p:nvPicPr>
        <p:blipFill>
          <a:blip r:embed="rId3"/>
          <a:srcRect l="10520" r="10520"/>
          <a:stretch/>
        </p:blipFill>
        <p:spPr>
          <a:xfrm>
            <a:off x="4975701" y="316906"/>
            <a:ext cx="7025599" cy="5934638"/>
          </a:xfrm>
          <a:custGeom>
            <a:avLst/>
            <a:gdLst/>
            <a:ahLst/>
            <a:cxnLst/>
            <a:rect l="l" t="t" r="r" b="b"/>
            <a:pathLst>
              <a:path w="6585549" h="5934638">
                <a:moveTo>
                  <a:pt x="225406" y="0"/>
                </a:moveTo>
                <a:lnTo>
                  <a:pt x="6585549" y="0"/>
                </a:lnTo>
                <a:lnTo>
                  <a:pt x="6585549" y="5934638"/>
                </a:lnTo>
                <a:lnTo>
                  <a:pt x="226600" y="5934638"/>
                </a:lnTo>
                <a:lnTo>
                  <a:pt x="214529" y="5856373"/>
                </a:lnTo>
                <a:lnTo>
                  <a:pt x="203238" y="5780097"/>
                </a:lnTo>
                <a:lnTo>
                  <a:pt x="191320" y="5689292"/>
                </a:lnTo>
                <a:lnTo>
                  <a:pt x="177049" y="5581536"/>
                </a:lnTo>
                <a:lnTo>
                  <a:pt x="161995" y="5462279"/>
                </a:lnTo>
                <a:lnTo>
                  <a:pt x="146156" y="5327888"/>
                </a:lnTo>
                <a:lnTo>
                  <a:pt x="129376" y="5181389"/>
                </a:lnTo>
                <a:lnTo>
                  <a:pt x="112596" y="5022177"/>
                </a:lnTo>
                <a:lnTo>
                  <a:pt x="95503" y="4852675"/>
                </a:lnTo>
                <a:lnTo>
                  <a:pt x="79664" y="4669854"/>
                </a:lnTo>
                <a:lnTo>
                  <a:pt x="64453" y="4478558"/>
                </a:lnTo>
                <a:lnTo>
                  <a:pt x="50652" y="4276365"/>
                </a:lnTo>
                <a:lnTo>
                  <a:pt x="37480" y="4065697"/>
                </a:lnTo>
                <a:lnTo>
                  <a:pt x="25091" y="3845949"/>
                </a:lnTo>
                <a:lnTo>
                  <a:pt x="20700" y="3733351"/>
                </a:lnTo>
                <a:lnTo>
                  <a:pt x="15838" y="3618331"/>
                </a:lnTo>
                <a:lnTo>
                  <a:pt x="11291" y="3501495"/>
                </a:lnTo>
                <a:lnTo>
                  <a:pt x="8311" y="3384054"/>
                </a:lnTo>
                <a:lnTo>
                  <a:pt x="5645" y="3264191"/>
                </a:lnTo>
                <a:lnTo>
                  <a:pt x="2822" y="3143118"/>
                </a:lnTo>
                <a:lnTo>
                  <a:pt x="941" y="3019623"/>
                </a:lnTo>
                <a:lnTo>
                  <a:pt x="941" y="2894918"/>
                </a:lnTo>
                <a:lnTo>
                  <a:pt x="0" y="2769001"/>
                </a:lnTo>
                <a:lnTo>
                  <a:pt x="941" y="2641874"/>
                </a:lnTo>
                <a:lnTo>
                  <a:pt x="2822" y="2512931"/>
                </a:lnTo>
                <a:lnTo>
                  <a:pt x="4547" y="2383988"/>
                </a:lnTo>
                <a:lnTo>
                  <a:pt x="8311" y="2253229"/>
                </a:lnTo>
                <a:lnTo>
                  <a:pt x="12232" y="2121259"/>
                </a:lnTo>
                <a:lnTo>
                  <a:pt x="16779" y="1989289"/>
                </a:lnTo>
                <a:lnTo>
                  <a:pt x="23209" y="1856108"/>
                </a:lnTo>
                <a:lnTo>
                  <a:pt x="30893" y="1721716"/>
                </a:lnTo>
                <a:lnTo>
                  <a:pt x="38264" y="1586720"/>
                </a:lnTo>
                <a:lnTo>
                  <a:pt x="47673" y="1451723"/>
                </a:lnTo>
                <a:lnTo>
                  <a:pt x="58964" y="1314910"/>
                </a:lnTo>
                <a:lnTo>
                  <a:pt x="70255" y="1179913"/>
                </a:lnTo>
                <a:lnTo>
                  <a:pt x="83271" y="1042495"/>
                </a:lnTo>
                <a:lnTo>
                  <a:pt x="97542" y="904471"/>
                </a:lnTo>
                <a:lnTo>
                  <a:pt x="112596" y="768263"/>
                </a:lnTo>
                <a:lnTo>
                  <a:pt x="130160" y="630240"/>
                </a:lnTo>
                <a:lnTo>
                  <a:pt x="148978" y="492821"/>
                </a:lnTo>
                <a:lnTo>
                  <a:pt x="167640" y="354798"/>
                </a:lnTo>
                <a:lnTo>
                  <a:pt x="189438" y="217380"/>
                </a:lnTo>
                <a:lnTo>
                  <a:pt x="211706" y="80567"/>
                </a:lnTo>
                <a:close/>
              </a:path>
            </a:pathLst>
          </a:custGeom>
        </p:spPr>
      </p:pic>
      <p:sp>
        <p:nvSpPr>
          <p:cNvPr id="14" name="Freeform 5">
            <a:extLst>
              <a:ext uri="{FF2B5EF4-FFF2-40B4-BE49-F238E27FC236}">
                <a16:creationId xmlns:a16="http://schemas.microsoft.com/office/drawing/2014/main" id="{2D529E20-662F-4915-ACD7-970C026FDB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5677511" flipH="1">
            <a:off x="3545327" y="190332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Tree>
    <p:extLst>
      <p:ext uri="{BB962C8B-B14F-4D97-AF65-F5344CB8AC3E}">
        <p14:creationId xmlns:p14="http://schemas.microsoft.com/office/powerpoint/2010/main" val="3417721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12E451E-151A-4910-BF41-6A040B659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296EFE4-A70C-4388-9A15-3F657B6615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6250" y="473745"/>
            <a:ext cx="11227090" cy="5902829"/>
          </a:xfrm>
          <a:prstGeom prst="rect">
            <a:avLst/>
          </a:prstGeom>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F0D3C75C-B6A4-4681-99CE-CBD7EA2E1988}"/>
              </a:ext>
            </a:extLst>
          </p:cNvPr>
          <p:cNvSpPr>
            <a:spLocks noGrp="1"/>
          </p:cNvSpPr>
          <p:nvPr>
            <p:ph type="title"/>
          </p:nvPr>
        </p:nvSpPr>
        <p:spPr>
          <a:xfrm>
            <a:off x="808383" y="632200"/>
            <a:ext cx="9793355" cy="898674"/>
          </a:xfrm>
        </p:spPr>
        <p:txBody>
          <a:bodyPr anchor="b">
            <a:noAutofit/>
          </a:bodyPr>
          <a:lstStyle/>
          <a:p>
            <a:r>
              <a:rPr lang="en-US" sz="4400" dirty="0">
                <a:solidFill>
                  <a:schemeClr val="accent6">
                    <a:lumMod val="50000"/>
                  </a:schemeClr>
                </a:solidFill>
              </a:rPr>
              <a:t>References</a:t>
            </a:r>
          </a:p>
        </p:txBody>
      </p:sp>
      <p:sp>
        <p:nvSpPr>
          <p:cNvPr id="12" name="Rectangle 11">
            <a:extLst>
              <a:ext uri="{FF2B5EF4-FFF2-40B4-BE49-F238E27FC236}">
                <a16:creationId xmlns:a16="http://schemas.microsoft.com/office/drawing/2014/main" id="{425EBAFC-9388-432A-BCFD-EEA2F410D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B2CC0C3A-C901-4DC1-8617-9AA2E2377433}"/>
              </a:ext>
            </a:extLst>
          </p:cNvPr>
          <p:cNvSpPr>
            <a:spLocks noGrp="1"/>
          </p:cNvSpPr>
          <p:nvPr>
            <p:ph idx="1"/>
          </p:nvPr>
        </p:nvSpPr>
        <p:spPr>
          <a:xfrm>
            <a:off x="901147" y="2862469"/>
            <a:ext cx="10668001" cy="3363331"/>
          </a:xfrm>
        </p:spPr>
        <p:txBody>
          <a:bodyPr numCol="2" anchor="t">
            <a:noAutofit/>
          </a:bodyPr>
          <a:lstStyle/>
          <a:p>
            <a:pPr marL="0" indent="0" algn="l">
              <a:buNone/>
            </a:pPr>
            <a:r>
              <a:rPr lang="en-US" sz="2000" b="1" i="0" dirty="0">
                <a:solidFill>
                  <a:srgbClr val="363636"/>
                </a:solidFill>
                <a:effectLst/>
                <a:latin typeface="BlinkMacSystemFont"/>
              </a:rPr>
              <a:t>Journal articles:</a:t>
            </a:r>
            <a:endParaRPr lang="en-US" sz="2000" b="0" i="0" dirty="0">
              <a:solidFill>
                <a:srgbClr val="373737"/>
              </a:solidFill>
              <a:effectLst/>
              <a:latin typeface="BlinkMacSystemFont"/>
            </a:endParaRPr>
          </a:p>
          <a:p>
            <a:pPr marL="0" indent="0" algn="l">
              <a:buNone/>
            </a:pPr>
            <a:r>
              <a:rPr lang="en-US" sz="1400" b="0" i="0" dirty="0">
                <a:solidFill>
                  <a:srgbClr val="373737"/>
                </a:solidFill>
                <a:effectLst/>
                <a:latin typeface="BlinkMacSystemFont"/>
              </a:rPr>
              <a:t>Denisov, I. G., &amp; </a:t>
            </a:r>
            <a:r>
              <a:rPr lang="en-US" sz="1400" b="0" i="0" dirty="0" err="1">
                <a:solidFill>
                  <a:srgbClr val="373737"/>
                </a:solidFill>
                <a:effectLst/>
                <a:latin typeface="BlinkMacSystemFont"/>
              </a:rPr>
              <a:t>Sligar</a:t>
            </a:r>
            <a:r>
              <a:rPr lang="en-US" sz="1400" b="0" i="0" dirty="0">
                <a:solidFill>
                  <a:srgbClr val="373737"/>
                </a:solidFill>
                <a:effectLst/>
                <a:latin typeface="BlinkMacSystemFont"/>
              </a:rPr>
              <a:t>, S. G. (2017). </a:t>
            </a:r>
            <a:r>
              <a:rPr lang="en-US" sz="1400" b="0" i="0" dirty="0" err="1">
                <a:solidFill>
                  <a:srgbClr val="373737"/>
                </a:solidFill>
                <a:effectLst/>
                <a:latin typeface="BlinkMacSystemFont"/>
              </a:rPr>
              <a:t>Nanodiscs</a:t>
            </a:r>
            <a:r>
              <a:rPr lang="en-US" sz="1400" b="0" i="0" dirty="0">
                <a:solidFill>
                  <a:srgbClr val="373737"/>
                </a:solidFill>
                <a:effectLst/>
                <a:latin typeface="BlinkMacSystemFont"/>
              </a:rPr>
              <a:t> in membrane biochemistry and biophysics. Chemical Reviews, 117(6), 4669-4713.</a:t>
            </a:r>
          </a:p>
          <a:p>
            <a:pPr marL="0" indent="0" algn="l">
              <a:buNone/>
            </a:pPr>
            <a:r>
              <a:rPr lang="en-US" sz="2000" b="1" i="0" dirty="0">
                <a:solidFill>
                  <a:srgbClr val="363636"/>
                </a:solidFill>
                <a:effectLst/>
                <a:latin typeface="BlinkMacSystemFont"/>
              </a:rPr>
              <a:t>Books:</a:t>
            </a:r>
            <a:endParaRPr lang="en-US" sz="2000" b="0" i="0" dirty="0">
              <a:solidFill>
                <a:srgbClr val="373737"/>
              </a:solidFill>
              <a:effectLst/>
              <a:latin typeface="BlinkMacSystemFont"/>
            </a:endParaRPr>
          </a:p>
          <a:p>
            <a:pPr marL="0" indent="0" algn="l">
              <a:buNone/>
            </a:pPr>
            <a:r>
              <a:rPr lang="en-US" sz="1400" b="0" i="0" dirty="0" err="1">
                <a:solidFill>
                  <a:srgbClr val="373737"/>
                </a:solidFill>
                <a:effectLst/>
                <a:latin typeface="BlinkMacSystemFont"/>
              </a:rPr>
              <a:t>Eby</a:t>
            </a:r>
            <a:r>
              <a:rPr lang="en-US" sz="1400" b="0" i="0" dirty="0">
                <a:solidFill>
                  <a:srgbClr val="373737"/>
                </a:solidFill>
                <a:effectLst/>
                <a:latin typeface="BlinkMacSystemFont"/>
              </a:rPr>
              <a:t>, G. N. (2016). Principles of environmental geochemistry. Waveland Press.</a:t>
            </a:r>
          </a:p>
          <a:p>
            <a:pPr marL="0" indent="0">
              <a:buNone/>
            </a:pPr>
            <a:r>
              <a:rPr lang="en-US" sz="2000" b="1" dirty="0">
                <a:solidFill>
                  <a:srgbClr val="363636"/>
                </a:solidFill>
                <a:latin typeface="BlinkMacSystemFont"/>
              </a:rPr>
              <a:t>Webpages:</a:t>
            </a:r>
            <a:endParaRPr lang="en-US" sz="2000" b="1" dirty="0">
              <a:solidFill>
                <a:srgbClr val="373737"/>
              </a:solidFill>
              <a:latin typeface="BlinkMacSystemFont"/>
            </a:endParaRPr>
          </a:p>
          <a:p>
            <a:pPr marL="0" indent="0">
              <a:buNone/>
            </a:pPr>
            <a:r>
              <a:rPr lang="en-US" sz="1400" dirty="0">
                <a:solidFill>
                  <a:srgbClr val="373737"/>
                </a:solidFill>
                <a:latin typeface="BlinkMacSystemFont"/>
              </a:rPr>
              <a:t>Property and Environment Research Center. (2007, Winter). Less is more when it comes to packaging. Retrieved from </a:t>
            </a:r>
            <a:r>
              <a:rPr lang="en-US" sz="1400" u="sng" dirty="0">
                <a:solidFill>
                  <a:srgbClr val="00ADEE"/>
                </a:solidFill>
                <a:latin typeface="BlinkMacSystemFont"/>
                <a:hlinkClick r:id="rId2"/>
              </a:rPr>
              <a:t>http://perc.org/articles/less-more-when-it-comes-packaging</a:t>
            </a:r>
            <a:endParaRPr lang="en-US" sz="1400" dirty="0">
              <a:solidFill>
                <a:srgbClr val="373737"/>
              </a:solidFill>
              <a:latin typeface="BlinkMacSystemFont"/>
            </a:endParaRPr>
          </a:p>
          <a:p>
            <a:pPr marL="0" indent="0" algn="l">
              <a:buNone/>
            </a:pPr>
            <a:endParaRPr lang="en-US" sz="2000" b="1" i="0" dirty="0">
              <a:solidFill>
                <a:srgbClr val="363636"/>
              </a:solidFill>
              <a:effectLst/>
              <a:latin typeface="BlinkMacSystemFont"/>
            </a:endParaRPr>
          </a:p>
          <a:p>
            <a:pPr marL="0" indent="0" algn="l">
              <a:buNone/>
            </a:pPr>
            <a:r>
              <a:rPr lang="en-US" sz="2000" b="1" i="0" dirty="0">
                <a:solidFill>
                  <a:srgbClr val="363636"/>
                </a:solidFill>
                <a:effectLst/>
                <a:latin typeface="BlinkMacSystemFont"/>
              </a:rPr>
              <a:t>Books/reviews with individual authored chapters:</a:t>
            </a:r>
            <a:endParaRPr lang="en-US" sz="2000" b="0" i="0" dirty="0">
              <a:solidFill>
                <a:srgbClr val="373737"/>
              </a:solidFill>
              <a:effectLst/>
              <a:latin typeface="BlinkMacSystemFont"/>
            </a:endParaRPr>
          </a:p>
          <a:p>
            <a:pPr marL="0" indent="0" algn="l">
              <a:buNone/>
            </a:pPr>
            <a:r>
              <a:rPr lang="en-US" sz="1400" b="0" i="0" dirty="0">
                <a:solidFill>
                  <a:srgbClr val="373737"/>
                </a:solidFill>
                <a:effectLst/>
                <a:latin typeface="BlinkMacSystemFont"/>
              </a:rPr>
              <a:t>Molina, J. R., Yang, P., </a:t>
            </a:r>
            <a:r>
              <a:rPr lang="en-US" sz="1400" b="0" i="0" dirty="0" err="1">
                <a:solidFill>
                  <a:srgbClr val="373737"/>
                </a:solidFill>
                <a:effectLst/>
                <a:latin typeface="BlinkMacSystemFont"/>
              </a:rPr>
              <a:t>Cassivi</a:t>
            </a:r>
            <a:r>
              <a:rPr lang="en-US" sz="1400" b="0" i="0" dirty="0">
                <a:solidFill>
                  <a:srgbClr val="373737"/>
                </a:solidFill>
                <a:effectLst/>
                <a:latin typeface="BlinkMacSystemFont"/>
              </a:rPr>
              <a:t>, S. D., </a:t>
            </a:r>
            <a:r>
              <a:rPr lang="en-US" sz="1400" b="0" i="0" dirty="0" err="1">
                <a:solidFill>
                  <a:srgbClr val="373737"/>
                </a:solidFill>
                <a:effectLst/>
                <a:latin typeface="BlinkMacSystemFont"/>
              </a:rPr>
              <a:t>Schild</a:t>
            </a:r>
            <a:r>
              <a:rPr lang="en-US" sz="1400" b="0" i="0" dirty="0">
                <a:solidFill>
                  <a:srgbClr val="373737"/>
                </a:solidFill>
                <a:effectLst/>
                <a:latin typeface="BlinkMacSystemFont"/>
              </a:rPr>
              <a:t>, S. E., &amp; Adjei, A. A. (2008, May). Non-small cell lung cancer: epidemiology, risk factors, treatment, and survivorship. In Mayo Clinic Proceedings (Vol. 83, No. 5, pp. 584-594). Elsevier.</a:t>
            </a:r>
          </a:p>
          <a:p>
            <a:pPr marL="0" indent="0" algn="l">
              <a:buNone/>
            </a:pPr>
            <a:r>
              <a:rPr lang="en-US" b="1" i="0" dirty="0">
                <a:solidFill>
                  <a:srgbClr val="363636"/>
                </a:solidFill>
                <a:effectLst/>
                <a:latin typeface="BlinkMacSystemFont"/>
              </a:rPr>
              <a:t>Proceedings, conference abstracts:</a:t>
            </a:r>
            <a:endParaRPr lang="en-US" b="1" i="0" dirty="0">
              <a:solidFill>
                <a:srgbClr val="373737"/>
              </a:solidFill>
              <a:effectLst/>
              <a:latin typeface="BlinkMacSystemFont"/>
            </a:endParaRPr>
          </a:p>
          <a:p>
            <a:pPr marL="0" indent="0" algn="l">
              <a:buNone/>
            </a:pPr>
            <a:r>
              <a:rPr lang="en-US" sz="1400" b="0" i="0" dirty="0">
                <a:solidFill>
                  <a:srgbClr val="373737"/>
                </a:solidFill>
                <a:effectLst/>
                <a:latin typeface="BlinkMacSystemFont"/>
              </a:rPr>
              <a:t>Abu-</a:t>
            </a:r>
            <a:r>
              <a:rPr lang="en-US" sz="1400" b="0" i="0" dirty="0" err="1">
                <a:solidFill>
                  <a:srgbClr val="373737"/>
                </a:solidFill>
                <a:effectLst/>
                <a:latin typeface="BlinkMacSystemFont"/>
              </a:rPr>
              <a:t>Jbara</a:t>
            </a:r>
            <a:r>
              <a:rPr lang="en-US" sz="1400" b="0" i="0" dirty="0">
                <a:solidFill>
                  <a:srgbClr val="373737"/>
                </a:solidFill>
                <a:effectLst/>
                <a:latin typeface="BlinkMacSystemFont"/>
              </a:rPr>
              <a:t>, A., &amp; </a:t>
            </a:r>
            <a:r>
              <a:rPr lang="en-US" sz="1400" b="0" i="0" dirty="0" err="1">
                <a:solidFill>
                  <a:srgbClr val="373737"/>
                </a:solidFill>
                <a:effectLst/>
                <a:latin typeface="BlinkMacSystemFont"/>
              </a:rPr>
              <a:t>Radev</a:t>
            </a:r>
            <a:r>
              <a:rPr lang="en-US" sz="1400" b="0" i="0" dirty="0">
                <a:solidFill>
                  <a:srgbClr val="373737"/>
                </a:solidFill>
                <a:effectLst/>
                <a:latin typeface="BlinkMacSystemFont"/>
              </a:rPr>
              <a:t>, D. (2012, June). Reference scope identification in citing sentences. In Proceedings of the 2012 Conference of the North American Chapter of the Association for Computational Linguistics: Human Language Technologies (pp. 80-90). Association for Computational Linguistics.</a:t>
            </a:r>
          </a:p>
          <a:p>
            <a:pPr marL="0" indent="0" algn="l">
              <a:buNone/>
            </a:pPr>
            <a:endParaRPr lang="en-US" sz="1400" b="0" i="0" dirty="0">
              <a:solidFill>
                <a:srgbClr val="373737"/>
              </a:solidFill>
              <a:effectLst/>
              <a:latin typeface="BlinkMacSystemFont"/>
            </a:endParaRPr>
          </a:p>
        </p:txBody>
      </p:sp>
      <p:sp>
        <p:nvSpPr>
          <p:cNvPr id="4" name="TextBox 3">
            <a:extLst>
              <a:ext uri="{FF2B5EF4-FFF2-40B4-BE49-F238E27FC236}">
                <a16:creationId xmlns:a16="http://schemas.microsoft.com/office/drawing/2014/main" id="{F5038F42-9CE4-4311-B972-0892909B81A8}"/>
              </a:ext>
            </a:extLst>
          </p:cNvPr>
          <p:cNvSpPr txBox="1"/>
          <p:nvPr/>
        </p:nvSpPr>
        <p:spPr>
          <a:xfrm>
            <a:off x="901147" y="1643249"/>
            <a:ext cx="10389706" cy="1200329"/>
          </a:xfrm>
          <a:prstGeom prst="rect">
            <a:avLst/>
          </a:prstGeom>
          <a:noFill/>
        </p:spPr>
        <p:txBody>
          <a:bodyPr wrap="square" rtlCol="0">
            <a:spAutoFit/>
          </a:bodyPr>
          <a:lstStyle/>
          <a:p>
            <a:pPr marL="0" indent="0" algn="l">
              <a:buNone/>
            </a:pPr>
            <a:r>
              <a:rPr lang="en-US" sz="1800" b="0" i="1" dirty="0">
                <a:solidFill>
                  <a:srgbClr val="373737"/>
                </a:solidFill>
                <a:effectLst/>
                <a:latin typeface="BlinkMacSystemFont"/>
              </a:rPr>
              <a:t>Tell us where you got your information and ideas!</a:t>
            </a:r>
          </a:p>
          <a:p>
            <a:pPr marL="0" indent="0" algn="l">
              <a:buNone/>
            </a:pPr>
            <a:endParaRPr lang="en-US" sz="1800" b="0" i="0" dirty="0">
              <a:solidFill>
                <a:srgbClr val="373737"/>
              </a:solidFill>
              <a:effectLst/>
              <a:latin typeface="BlinkMacSystemFont"/>
            </a:endParaRPr>
          </a:p>
          <a:p>
            <a:pPr marL="0" indent="0" algn="l">
              <a:buNone/>
            </a:pPr>
            <a:r>
              <a:rPr lang="en-US" sz="1800" b="0" i="0" dirty="0">
                <a:solidFill>
                  <a:srgbClr val="373737"/>
                </a:solidFill>
                <a:effectLst/>
                <a:latin typeface="BlinkMacSystemFont"/>
              </a:rPr>
              <a:t>All ideas, thoughts, data or statements that are not uniquely your own should be referenced. We encourage the use of APA formatting for all your references. Here are a few examples:</a:t>
            </a:r>
          </a:p>
        </p:txBody>
      </p:sp>
    </p:spTree>
    <p:extLst>
      <p:ext uri="{BB962C8B-B14F-4D97-AF65-F5344CB8AC3E}">
        <p14:creationId xmlns:p14="http://schemas.microsoft.com/office/powerpoint/2010/main" val="3226132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B219AE65-9B94-44EA-BEF3-EF4BFA169C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0C81A57-9CD5-461B-8FFE-4A8CB6CFBE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7539" y="467397"/>
            <a:ext cx="695829" cy="591911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grpSp>
        <p:nvGrpSpPr>
          <p:cNvPr id="15" name="Group 14">
            <a:extLst>
              <a:ext uri="{FF2B5EF4-FFF2-40B4-BE49-F238E27FC236}">
                <a16:creationId xmlns:a16="http://schemas.microsoft.com/office/drawing/2014/main" id="{3086C462-37F4-494D-8292-CCB95221CC1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a:solidFill>
            <a:srgbClr val="FFFFFF"/>
          </a:solidFill>
        </p:grpSpPr>
        <p:sp>
          <p:nvSpPr>
            <p:cNvPr id="16" name="Rectangle 15">
              <a:extLst>
                <a:ext uri="{FF2B5EF4-FFF2-40B4-BE49-F238E27FC236}">
                  <a16:creationId xmlns:a16="http://schemas.microsoft.com/office/drawing/2014/main" id="{2C7D2D64-353F-4802-AA48-A70CE6020B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Freeform 5">
              <a:extLst>
                <a:ext uri="{FF2B5EF4-FFF2-40B4-BE49-F238E27FC236}">
                  <a16:creationId xmlns:a16="http://schemas.microsoft.com/office/drawing/2014/main" id="{30A6328F-CAA3-4052-BF4C-14BD47706E6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ln>
              <a:noFill/>
            </a:ln>
          </p:spPr>
          <p:style>
            <a:lnRef idx="0">
              <a:scrgbClr r="0" g="0" b="0"/>
            </a:lnRef>
            <a:fillRef idx="1002">
              <a:schemeClr val="dk2"/>
            </a:fillRef>
            <a:effectRef idx="0">
              <a:scrgbClr r="0" g="0" b="0"/>
            </a:effectRef>
            <a:fontRef idx="major"/>
          </p:style>
        </p:sp>
      </p:grpSp>
      <p:sp>
        <p:nvSpPr>
          <p:cNvPr id="2" name="Title 1">
            <a:extLst>
              <a:ext uri="{FF2B5EF4-FFF2-40B4-BE49-F238E27FC236}">
                <a16:creationId xmlns:a16="http://schemas.microsoft.com/office/drawing/2014/main" id="{BE99F444-FCBD-B140-9C05-E443FA0805C4}"/>
              </a:ext>
            </a:extLst>
          </p:cNvPr>
          <p:cNvSpPr>
            <a:spLocks noGrp="1"/>
          </p:cNvSpPr>
          <p:nvPr>
            <p:ph type="title"/>
          </p:nvPr>
        </p:nvSpPr>
        <p:spPr>
          <a:xfrm>
            <a:off x="1000372" y="1209957"/>
            <a:ext cx="3034580" cy="4438087"/>
          </a:xfrm>
        </p:spPr>
        <p:txBody>
          <a:bodyPr anchor="ctr">
            <a:normAutofit/>
          </a:bodyPr>
          <a:lstStyle/>
          <a:p>
            <a:pPr algn="r"/>
            <a:r>
              <a:rPr lang="en-US" sz="3200" b="1" i="1" dirty="0">
                <a:solidFill>
                  <a:schemeClr val="tx1"/>
                </a:solidFill>
              </a:rPr>
              <a:t>Virtual </a:t>
            </a:r>
            <a:r>
              <a:rPr lang="en-US" sz="3200" b="1" i="1" dirty="0" err="1">
                <a:solidFill>
                  <a:schemeClr val="tx1"/>
                </a:solidFill>
              </a:rPr>
              <a:t>ProjectBoard</a:t>
            </a:r>
            <a:r>
              <a:rPr lang="en-US" sz="3200" b="1" i="1" dirty="0">
                <a:solidFill>
                  <a:schemeClr val="tx1"/>
                </a:solidFill>
              </a:rPr>
              <a:t> Template</a:t>
            </a:r>
            <a:endParaRPr lang="ru-RU" sz="3200" b="1" i="1" dirty="0">
              <a:solidFill>
                <a:schemeClr val="tx1"/>
              </a:solidFill>
            </a:endParaRPr>
          </a:p>
        </p:txBody>
      </p:sp>
      <p:cxnSp>
        <p:nvCxnSpPr>
          <p:cNvPr id="19" name="Straight Connector 18">
            <a:extLst>
              <a:ext uri="{FF2B5EF4-FFF2-40B4-BE49-F238E27FC236}">
                <a16:creationId xmlns:a16="http://schemas.microsoft.com/office/drawing/2014/main" id="{AD23B2CD-009B-425A-9616-1E1AD1D5AB4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56687" y="1930986"/>
            <a:ext cx="0" cy="3200400"/>
          </a:xfrm>
          <a:prstGeom prst="line">
            <a:avLst/>
          </a:prstGeom>
          <a:ln w="15875" cap="sq">
            <a:solidFill>
              <a:schemeClr val="tx2"/>
            </a:solidFill>
            <a:miter lim="800000"/>
          </a:ln>
        </p:spPr>
        <p:style>
          <a:lnRef idx="1">
            <a:schemeClr val="accent1"/>
          </a:lnRef>
          <a:fillRef idx="0">
            <a:schemeClr val="accent1"/>
          </a:fillRef>
          <a:effectRef idx="0">
            <a:schemeClr val="accent1"/>
          </a:effectRef>
          <a:fontRef idx="minor">
            <a:schemeClr val="tx1"/>
          </a:fontRef>
        </p:style>
      </p:cxnSp>
      <p:sp>
        <p:nvSpPr>
          <p:cNvPr id="6" name="Content Placeholder 5">
            <a:extLst>
              <a:ext uri="{FF2B5EF4-FFF2-40B4-BE49-F238E27FC236}">
                <a16:creationId xmlns:a16="http://schemas.microsoft.com/office/drawing/2014/main" id="{F35A47CC-A0E0-42FF-B74A-2CB3478D5446}"/>
              </a:ext>
            </a:extLst>
          </p:cNvPr>
          <p:cNvSpPr>
            <a:spLocks noGrp="1"/>
          </p:cNvSpPr>
          <p:nvPr>
            <p:ph idx="1"/>
          </p:nvPr>
        </p:nvSpPr>
        <p:spPr>
          <a:xfrm>
            <a:off x="4678424" y="1059025"/>
            <a:ext cx="5302189" cy="4739950"/>
          </a:xfrm>
        </p:spPr>
        <p:txBody>
          <a:bodyPr anchor="ctr">
            <a:normAutofit/>
          </a:bodyPr>
          <a:lstStyle/>
          <a:p>
            <a:pPr marL="0" indent="0">
              <a:buNone/>
            </a:pPr>
            <a:r>
              <a:rPr lang="en-US" dirty="0">
                <a:solidFill>
                  <a:schemeClr val="tx1"/>
                </a:solidFill>
              </a:rPr>
              <a:t>This template mirrors the Sections and Descriptors that will be used on the </a:t>
            </a:r>
            <a:r>
              <a:rPr lang="en-US" dirty="0" err="1">
                <a:solidFill>
                  <a:schemeClr val="tx1"/>
                </a:solidFill>
              </a:rPr>
              <a:t>ProjectBoard</a:t>
            </a:r>
            <a:r>
              <a:rPr lang="en-US" dirty="0">
                <a:solidFill>
                  <a:schemeClr val="tx1"/>
                </a:solidFill>
              </a:rPr>
              <a:t> site.</a:t>
            </a:r>
          </a:p>
          <a:p>
            <a:pPr marL="0" indent="0">
              <a:buNone/>
            </a:pPr>
            <a:endParaRPr lang="en-US" dirty="0">
              <a:solidFill>
                <a:schemeClr val="tx1"/>
              </a:solidFill>
            </a:endParaRPr>
          </a:p>
          <a:p>
            <a:pPr marL="0" indent="0">
              <a:buNone/>
            </a:pPr>
            <a:r>
              <a:rPr lang="en-US" dirty="0">
                <a:solidFill>
                  <a:schemeClr val="tx1"/>
                </a:solidFill>
              </a:rPr>
              <a:t>The purpose of this template is to help students build/construct a presentation prior to submitting online at the District level. These sections are the same as those on the digital platform, allowing students to cut and paste their work onto the site when submitting.</a:t>
            </a:r>
          </a:p>
          <a:p>
            <a:endParaRPr lang="en-US" dirty="0">
              <a:solidFill>
                <a:schemeClr val="tx1"/>
              </a:solidFill>
            </a:endParaRPr>
          </a:p>
        </p:txBody>
      </p:sp>
    </p:spTree>
    <p:extLst>
      <p:ext uri="{BB962C8B-B14F-4D97-AF65-F5344CB8AC3E}">
        <p14:creationId xmlns:p14="http://schemas.microsoft.com/office/powerpoint/2010/main" val="2913824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712E451E-151A-4910-BF41-6A040B659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useBgFill="1">
        <p:nvSpPr>
          <p:cNvPr id="45" name="Rectangle 44">
            <a:extLst>
              <a:ext uri="{FF2B5EF4-FFF2-40B4-BE49-F238E27FC236}">
                <a16:creationId xmlns:a16="http://schemas.microsoft.com/office/drawing/2014/main" id="{C296EFE4-A70C-4388-9A15-3F657B6615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6250" y="473745"/>
            <a:ext cx="11227090" cy="5902829"/>
          </a:xfrm>
          <a:prstGeom prst="rect">
            <a:avLst/>
          </a:prstGeom>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F714B02C-131A-4802-8023-341F975346F4}"/>
              </a:ext>
            </a:extLst>
          </p:cNvPr>
          <p:cNvSpPr>
            <a:spLocks noGrp="1"/>
          </p:cNvSpPr>
          <p:nvPr>
            <p:ph type="title"/>
          </p:nvPr>
        </p:nvSpPr>
        <p:spPr>
          <a:xfrm>
            <a:off x="839029" y="693663"/>
            <a:ext cx="9393776" cy="898674"/>
          </a:xfrm>
        </p:spPr>
        <p:txBody>
          <a:bodyPr anchor="b">
            <a:normAutofit fontScale="90000"/>
          </a:bodyPr>
          <a:lstStyle/>
          <a:p>
            <a:pPr>
              <a:lnSpc>
                <a:spcPct val="90000"/>
              </a:lnSpc>
            </a:pPr>
            <a:r>
              <a:rPr lang="en-US" sz="4800" dirty="0">
                <a:solidFill>
                  <a:schemeClr val="accent6">
                    <a:lumMod val="50000"/>
                  </a:schemeClr>
                </a:solidFill>
              </a:rPr>
              <a:t>Summary: </a:t>
            </a:r>
            <a:r>
              <a:rPr lang="en-US" sz="2800" b="1" dirty="0">
                <a:solidFill>
                  <a:schemeClr val="accent6">
                    <a:lumMod val="50000"/>
                  </a:schemeClr>
                </a:solidFill>
                <a:latin typeface="BlinkMacSystemFont"/>
              </a:rPr>
              <a:t>MAXIMUM 150 WORDS AND 1 IMAGE</a:t>
            </a:r>
            <a:br>
              <a:rPr lang="en-US" sz="2800" dirty="0">
                <a:solidFill>
                  <a:schemeClr val="tx2"/>
                </a:solidFill>
                <a:latin typeface="BlinkMacSystemFont"/>
              </a:rPr>
            </a:br>
            <a:endParaRPr lang="en-US" sz="2800" dirty="0">
              <a:solidFill>
                <a:schemeClr val="tx2"/>
              </a:solidFill>
            </a:endParaRPr>
          </a:p>
        </p:txBody>
      </p:sp>
      <p:sp>
        <p:nvSpPr>
          <p:cNvPr id="47" name="Rectangle 46">
            <a:extLst>
              <a:ext uri="{FF2B5EF4-FFF2-40B4-BE49-F238E27FC236}">
                <a16:creationId xmlns:a16="http://schemas.microsoft.com/office/drawing/2014/main" id="{425EBAFC-9388-432A-BCFD-EEA2F410D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C1F3D365-2EA8-43BB-8A0F-1E90CADECB73}"/>
              </a:ext>
            </a:extLst>
          </p:cNvPr>
          <p:cNvSpPr>
            <a:spLocks noGrp="1"/>
          </p:cNvSpPr>
          <p:nvPr>
            <p:ph idx="1"/>
          </p:nvPr>
        </p:nvSpPr>
        <p:spPr>
          <a:xfrm>
            <a:off x="886265" y="1448972"/>
            <a:ext cx="10237347" cy="4927601"/>
          </a:xfrm>
        </p:spPr>
        <p:txBody>
          <a:bodyPr anchor="ctr">
            <a:noAutofit/>
          </a:bodyPr>
          <a:lstStyle/>
          <a:p>
            <a:pPr marL="0" indent="0">
              <a:lnSpc>
                <a:spcPct val="90000"/>
              </a:lnSpc>
              <a:buNone/>
            </a:pPr>
            <a:r>
              <a:rPr lang="en-US" b="0" i="1" dirty="0">
                <a:solidFill>
                  <a:schemeClr val="tx1"/>
                </a:solidFill>
                <a:effectLst/>
                <a:latin typeface="Century Gothic" panose="020B0502020202020204" pitchFamily="34" charset="0"/>
              </a:rPr>
              <a:t>This is the first section that people will see after they click on your project.</a:t>
            </a:r>
          </a:p>
          <a:p>
            <a:pPr marL="0" indent="0">
              <a:lnSpc>
                <a:spcPct val="90000"/>
              </a:lnSpc>
              <a:buNone/>
            </a:pPr>
            <a:r>
              <a:rPr lang="en-US" b="0" i="0" dirty="0">
                <a:solidFill>
                  <a:schemeClr val="tx1"/>
                </a:solidFill>
                <a:effectLst/>
                <a:latin typeface="Century Gothic" panose="020B0502020202020204" pitchFamily="34" charset="0"/>
              </a:rPr>
              <a:t>The summary text should be written for a middle school (age 11-13) audience – avoid scientific jargon or acronyms. Keep it concise to hold their attention. Ask a family member or friend to read it:</a:t>
            </a:r>
          </a:p>
          <a:p>
            <a:pPr lvl="1">
              <a:lnSpc>
                <a:spcPct val="90000"/>
              </a:lnSpc>
              <a:buFont typeface="Arial" panose="020B0604020202020204" pitchFamily="34" charset="0"/>
              <a:buChar char="•"/>
            </a:pPr>
            <a:r>
              <a:rPr lang="en-US" sz="1800" b="0" i="0" dirty="0">
                <a:solidFill>
                  <a:schemeClr val="tx1"/>
                </a:solidFill>
                <a:effectLst/>
                <a:latin typeface="Century Gothic" panose="020B0502020202020204" pitchFamily="34" charset="0"/>
              </a:rPr>
              <a:t>Does it interest them?</a:t>
            </a:r>
          </a:p>
          <a:p>
            <a:pPr lvl="1">
              <a:lnSpc>
                <a:spcPct val="90000"/>
              </a:lnSpc>
              <a:buFont typeface="Arial" panose="020B0604020202020204" pitchFamily="34" charset="0"/>
              <a:buChar char="•"/>
            </a:pPr>
            <a:r>
              <a:rPr lang="en-US" sz="1800" b="0" i="0" dirty="0">
                <a:solidFill>
                  <a:schemeClr val="tx1"/>
                </a:solidFill>
                <a:effectLst/>
                <a:latin typeface="Century Gothic" panose="020B0502020202020204" pitchFamily="34" charset="0"/>
              </a:rPr>
              <a:t>Is it easy to understand?</a:t>
            </a:r>
          </a:p>
          <a:p>
            <a:pPr marL="0" indent="0">
              <a:lnSpc>
                <a:spcPct val="90000"/>
              </a:lnSpc>
              <a:buNone/>
            </a:pPr>
            <a:r>
              <a:rPr lang="en-US" b="0" i="0" dirty="0">
                <a:solidFill>
                  <a:schemeClr val="tx1"/>
                </a:solidFill>
                <a:effectLst/>
                <a:latin typeface="Century Gothic" panose="020B0502020202020204" pitchFamily="34" charset="0"/>
              </a:rPr>
              <a:t>A recommended format would be:</a:t>
            </a:r>
          </a:p>
          <a:p>
            <a:pPr lvl="1">
              <a:lnSpc>
                <a:spcPct val="90000"/>
              </a:lnSpc>
              <a:buFont typeface="Arial" panose="020B0604020202020204" pitchFamily="34" charset="0"/>
              <a:buChar char="•"/>
            </a:pPr>
            <a:r>
              <a:rPr lang="en-US" sz="1800" b="0" i="0" dirty="0">
                <a:solidFill>
                  <a:schemeClr val="tx1"/>
                </a:solidFill>
                <a:effectLst/>
                <a:latin typeface="Century Gothic" panose="020B0502020202020204" pitchFamily="34" charset="0"/>
              </a:rPr>
              <a:t>One or two sentences to introduce the question or problem and catch the reader’s attention.</a:t>
            </a:r>
          </a:p>
          <a:p>
            <a:pPr lvl="1">
              <a:lnSpc>
                <a:spcPct val="90000"/>
              </a:lnSpc>
              <a:buFont typeface="Arial" panose="020B0604020202020204" pitchFamily="34" charset="0"/>
              <a:buChar char="•"/>
            </a:pPr>
            <a:r>
              <a:rPr lang="en-US" sz="1800" b="0" i="0" dirty="0">
                <a:solidFill>
                  <a:schemeClr val="tx1"/>
                </a:solidFill>
                <a:effectLst/>
                <a:latin typeface="Century Gothic" panose="020B0502020202020204" pitchFamily="34" charset="0"/>
              </a:rPr>
              <a:t>Two or three sentences describing what you did.</a:t>
            </a:r>
          </a:p>
          <a:p>
            <a:pPr lvl="1">
              <a:lnSpc>
                <a:spcPct val="90000"/>
              </a:lnSpc>
              <a:buFont typeface="Arial" panose="020B0604020202020204" pitchFamily="34" charset="0"/>
              <a:buChar char="•"/>
            </a:pPr>
            <a:r>
              <a:rPr lang="en-US" sz="1800" b="0" i="0" dirty="0">
                <a:solidFill>
                  <a:schemeClr val="tx1"/>
                </a:solidFill>
                <a:effectLst/>
                <a:latin typeface="Century Gothic" panose="020B0502020202020204" pitchFamily="34" charset="0"/>
              </a:rPr>
              <a:t>One or two sentences summarizing the main results or explaining your solution.</a:t>
            </a:r>
          </a:p>
          <a:p>
            <a:pPr lvl="1">
              <a:lnSpc>
                <a:spcPct val="90000"/>
              </a:lnSpc>
              <a:buFont typeface="Arial" panose="020B0604020202020204" pitchFamily="34" charset="0"/>
              <a:buChar char="•"/>
            </a:pPr>
            <a:r>
              <a:rPr lang="en-US" sz="1800" b="0" i="0" dirty="0">
                <a:solidFill>
                  <a:schemeClr val="tx1"/>
                </a:solidFill>
                <a:effectLst/>
                <a:latin typeface="Century Gothic" panose="020B0502020202020204" pitchFamily="34" charset="0"/>
              </a:rPr>
              <a:t>Two or three sentences explaining what the main results or testing of your solution reveal and how they compare with what others have done.</a:t>
            </a:r>
          </a:p>
          <a:p>
            <a:pPr lvl="1">
              <a:lnSpc>
                <a:spcPct val="90000"/>
              </a:lnSpc>
              <a:buFont typeface="Arial" panose="020B0604020202020204" pitchFamily="34" charset="0"/>
              <a:buChar char="•"/>
            </a:pPr>
            <a:r>
              <a:rPr lang="en-US" sz="1800" b="0" i="0" dirty="0">
                <a:solidFill>
                  <a:schemeClr val="tx1"/>
                </a:solidFill>
                <a:effectLst/>
                <a:latin typeface="Century Gothic" panose="020B0502020202020204" pitchFamily="34" charset="0"/>
              </a:rPr>
              <a:t>One or two sentences to describe the importance of your findings or </a:t>
            </a:r>
            <a:r>
              <a:rPr lang="en-US" sz="1800" dirty="0">
                <a:solidFill>
                  <a:schemeClr val="tx1"/>
                </a:solidFill>
                <a:latin typeface="Century Gothic" panose="020B0502020202020204" pitchFamily="34" charset="0"/>
              </a:rPr>
              <a:t>innovation. </a:t>
            </a:r>
          </a:p>
          <a:p>
            <a:pPr marL="0" indent="0">
              <a:lnSpc>
                <a:spcPct val="90000"/>
              </a:lnSpc>
              <a:buNone/>
            </a:pPr>
            <a:r>
              <a:rPr lang="en-US" dirty="0">
                <a:solidFill>
                  <a:schemeClr val="tx1"/>
                </a:solidFill>
                <a:latin typeface="Century Gothic" panose="020B0502020202020204" pitchFamily="34" charset="0"/>
              </a:rPr>
              <a:t>You will be able to add an image that represents your project.</a:t>
            </a:r>
          </a:p>
        </p:txBody>
      </p:sp>
    </p:spTree>
    <p:extLst>
      <p:ext uri="{BB962C8B-B14F-4D97-AF65-F5344CB8AC3E}">
        <p14:creationId xmlns:p14="http://schemas.microsoft.com/office/powerpoint/2010/main" val="3321110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712E451E-151A-4910-BF41-6A040B659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useBgFill="1">
        <p:nvSpPr>
          <p:cNvPr id="45" name="Rectangle 44">
            <a:extLst>
              <a:ext uri="{FF2B5EF4-FFF2-40B4-BE49-F238E27FC236}">
                <a16:creationId xmlns:a16="http://schemas.microsoft.com/office/drawing/2014/main" id="{C296EFE4-A70C-4388-9A15-3F657B6615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6250" y="473745"/>
            <a:ext cx="11227090" cy="5902829"/>
          </a:xfrm>
          <a:prstGeom prst="rect">
            <a:avLst/>
          </a:prstGeom>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F714B02C-131A-4802-8023-341F975346F4}"/>
              </a:ext>
            </a:extLst>
          </p:cNvPr>
          <p:cNvSpPr>
            <a:spLocks noGrp="1"/>
          </p:cNvSpPr>
          <p:nvPr>
            <p:ph type="title"/>
          </p:nvPr>
        </p:nvSpPr>
        <p:spPr>
          <a:xfrm>
            <a:off x="1154954" y="611156"/>
            <a:ext cx="8761413" cy="1143000"/>
          </a:xfrm>
        </p:spPr>
        <p:txBody>
          <a:bodyPr anchor="b">
            <a:normAutofit/>
          </a:bodyPr>
          <a:lstStyle/>
          <a:p>
            <a:pPr>
              <a:lnSpc>
                <a:spcPct val="90000"/>
              </a:lnSpc>
            </a:pPr>
            <a:r>
              <a:rPr lang="en-US" sz="4800" dirty="0">
                <a:solidFill>
                  <a:schemeClr val="accent6">
                    <a:lumMod val="50000"/>
                  </a:schemeClr>
                </a:solidFill>
              </a:rPr>
              <a:t>Communication - Video</a:t>
            </a:r>
            <a:br>
              <a:rPr lang="en-US" sz="2800" dirty="0">
                <a:solidFill>
                  <a:schemeClr val="tx2"/>
                </a:solidFill>
                <a:latin typeface="BlinkMacSystemFont"/>
              </a:rPr>
            </a:br>
            <a:endParaRPr lang="en-US" sz="2800" dirty="0">
              <a:solidFill>
                <a:schemeClr val="tx2"/>
              </a:solidFill>
            </a:endParaRPr>
          </a:p>
        </p:txBody>
      </p:sp>
      <p:sp>
        <p:nvSpPr>
          <p:cNvPr id="47" name="Rectangle 46">
            <a:extLst>
              <a:ext uri="{FF2B5EF4-FFF2-40B4-BE49-F238E27FC236}">
                <a16:creationId xmlns:a16="http://schemas.microsoft.com/office/drawing/2014/main" id="{425EBAFC-9388-432A-BCFD-EEA2F410D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C1F3D365-2EA8-43BB-8A0F-1E90CADECB73}"/>
              </a:ext>
            </a:extLst>
          </p:cNvPr>
          <p:cNvSpPr>
            <a:spLocks noGrp="1"/>
          </p:cNvSpPr>
          <p:nvPr>
            <p:ph idx="1"/>
          </p:nvPr>
        </p:nvSpPr>
        <p:spPr>
          <a:xfrm>
            <a:off x="886265" y="1323728"/>
            <a:ext cx="10576865" cy="4927601"/>
          </a:xfrm>
        </p:spPr>
        <p:txBody>
          <a:bodyPr anchor="ctr">
            <a:noAutofit/>
          </a:bodyPr>
          <a:lstStyle/>
          <a:p>
            <a:pPr marL="0" indent="0" algn="l">
              <a:buNone/>
            </a:pPr>
            <a:r>
              <a:rPr lang="en-US" sz="1900" i="1" dirty="0">
                <a:solidFill>
                  <a:schemeClr val="tx1"/>
                </a:solidFill>
              </a:rPr>
              <a:t>Tell us about your project in </a:t>
            </a:r>
            <a:r>
              <a:rPr lang="en-US" sz="1900" b="1" i="1" dirty="0">
                <a:solidFill>
                  <a:schemeClr val="tx1"/>
                </a:solidFill>
              </a:rPr>
              <a:t>1 minute or less</a:t>
            </a:r>
            <a:r>
              <a:rPr lang="en-US" sz="1900" i="1" dirty="0">
                <a:solidFill>
                  <a:schemeClr val="tx1"/>
                </a:solidFill>
              </a:rPr>
              <a:t>!</a:t>
            </a:r>
          </a:p>
          <a:p>
            <a:pPr marL="0" indent="0" algn="l">
              <a:buNone/>
            </a:pPr>
            <a:r>
              <a:rPr lang="en-US" sz="1900" dirty="0">
                <a:solidFill>
                  <a:schemeClr val="tx1"/>
                </a:solidFill>
              </a:rPr>
              <a:t>This is your opportunity to talk to your audience face-to-face.</a:t>
            </a:r>
          </a:p>
          <a:p>
            <a:pPr marL="0" indent="0" algn="l">
              <a:buNone/>
            </a:pPr>
            <a:r>
              <a:rPr lang="en-US" sz="1900" dirty="0">
                <a:solidFill>
                  <a:schemeClr val="tx1"/>
                </a:solidFill>
              </a:rPr>
              <a:t>Introduce yourself and tell us what got you interested in the question or problem, what you did and what it means. Focus on the main parts of your project:</a:t>
            </a:r>
          </a:p>
          <a:p>
            <a:pPr lvl="2"/>
            <a:r>
              <a:rPr lang="en-US" sz="1900" dirty="0">
                <a:solidFill>
                  <a:schemeClr val="tx1"/>
                </a:solidFill>
              </a:rPr>
              <a:t>Why?</a:t>
            </a:r>
          </a:p>
          <a:p>
            <a:pPr lvl="2"/>
            <a:r>
              <a:rPr lang="en-US" sz="1900" dirty="0">
                <a:solidFill>
                  <a:schemeClr val="tx1"/>
                </a:solidFill>
              </a:rPr>
              <a:t>How?</a:t>
            </a:r>
          </a:p>
          <a:p>
            <a:pPr lvl="2"/>
            <a:r>
              <a:rPr lang="en-US" sz="1900" dirty="0">
                <a:solidFill>
                  <a:schemeClr val="tx1"/>
                </a:solidFill>
              </a:rPr>
              <a:t>What?</a:t>
            </a:r>
          </a:p>
          <a:p>
            <a:pPr marL="0" indent="0" algn="l">
              <a:buNone/>
            </a:pPr>
            <a:r>
              <a:rPr lang="en-US" sz="1900" dirty="0">
                <a:solidFill>
                  <a:schemeClr val="tx1"/>
                </a:solidFill>
              </a:rPr>
              <a:t>Remember, one minute is a very short time! Prepare a simple script and time yourself before recording. Speak clearly and slowly. Show off your prototype, equipment or use a model.</a:t>
            </a:r>
          </a:p>
          <a:p>
            <a:pPr marL="0" indent="0" algn="l">
              <a:buNone/>
            </a:pPr>
            <a:r>
              <a:rPr lang="en-US" sz="1900" dirty="0">
                <a:solidFill>
                  <a:schemeClr val="tx1"/>
                </a:solidFill>
              </a:rPr>
              <a:t>Upload your video to YouTube or directly to the site. We encourage you to set the privacy to “Unlisted.” If you set it to “Private”, people won’t be able to watch your video.</a:t>
            </a:r>
          </a:p>
          <a:p>
            <a:pPr marL="0" indent="0" algn="l">
              <a:buNone/>
            </a:pPr>
            <a:r>
              <a:rPr lang="en-US" sz="1900" dirty="0">
                <a:solidFill>
                  <a:schemeClr val="tx1"/>
                </a:solidFill>
              </a:rPr>
              <a:t>Use the link button in the image area above to add the link to your video.</a:t>
            </a:r>
          </a:p>
        </p:txBody>
      </p:sp>
    </p:spTree>
    <p:extLst>
      <p:ext uri="{BB962C8B-B14F-4D97-AF65-F5344CB8AC3E}">
        <p14:creationId xmlns:p14="http://schemas.microsoft.com/office/powerpoint/2010/main" val="1104874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12E451E-151A-4910-BF41-6A040B659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296EFE4-A70C-4388-9A15-3F657B6615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6250" y="473745"/>
            <a:ext cx="11227090" cy="5902829"/>
          </a:xfrm>
          <a:prstGeom prst="rect">
            <a:avLst/>
          </a:prstGeom>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F0D3C75C-B6A4-4681-99CE-CBD7EA2E1988}"/>
              </a:ext>
            </a:extLst>
          </p:cNvPr>
          <p:cNvSpPr>
            <a:spLocks noGrp="1"/>
          </p:cNvSpPr>
          <p:nvPr>
            <p:ph type="title"/>
          </p:nvPr>
        </p:nvSpPr>
        <p:spPr>
          <a:xfrm>
            <a:off x="1154954" y="632200"/>
            <a:ext cx="8761413" cy="898674"/>
          </a:xfrm>
        </p:spPr>
        <p:txBody>
          <a:bodyPr anchor="b">
            <a:normAutofit/>
          </a:bodyPr>
          <a:lstStyle/>
          <a:p>
            <a:r>
              <a:rPr lang="en-US" sz="4800" dirty="0">
                <a:solidFill>
                  <a:schemeClr val="accent6">
                    <a:lumMod val="50000"/>
                  </a:schemeClr>
                </a:solidFill>
              </a:rPr>
              <a:t>Initiate and Plan: Why?</a:t>
            </a:r>
          </a:p>
        </p:txBody>
      </p:sp>
      <p:sp>
        <p:nvSpPr>
          <p:cNvPr id="12" name="Rectangle 11">
            <a:extLst>
              <a:ext uri="{FF2B5EF4-FFF2-40B4-BE49-F238E27FC236}">
                <a16:creationId xmlns:a16="http://schemas.microsoft.com/office/drawing/2014/main" id="{425EBAFC-9388-432A-BCFD-EEA2F410D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B2CC0C3A-C901-4DC1-8617-9AA2E2377433}"/>
              </a:ext>
            </a:extLst>
          </p:cNvPr>
          <p:cNvSpPr>
            <a:spLocks noGrp="1"/>
          </p:cNvSpPr>
          <p:nvPr>
            <p:ph idx="1"/>
          </p:nvPr>
        </p:nvSpPr>
        <p:spPr>
          <a:xfrm>
            <a:off x="901148" y="1754157"/>
            <a:ext cx="10222464" cy="4461114"/>
          </a:xfrm>
        </p:spPr>
        <p:txBody>
          <a:bodyPr anchor="ctr">
            <a:normAutofit lnSpcReduction="10000"/>
          </a:bodyPr>
          <a:lstStyle/>
          <a:p>
            <a:pPr marL="0" indent="0">
              <a:lnSpc>
                <a:spcPct val="90000"/>
              </a:lnSpc>
              <a:buNone/>
            </a:pPr>
            <a:r>
              <a:rPr lang="en-US" sz="2000" b="0" i="1" dirty="0">
                <a:solidFill>
                  <a:schemeClr val="tx1"/>
                </a:solidFill>
                <a:effectLst/>
                <a:latin typeface="Century Gothic" panose="020B0502020202020204" pitchFamily="34" charset="0"/>
              </a:rPr>
              <a:t>Tell us your story!</a:t>
            </a:r>
            <a:endParaRPr lang="en-US" sz="2000" b="0" i="0" dirty="0">
              <a:solidFill>
                <a:schemeClr val="tx1"/>
              </a:solidFill>
              <a:effectLst/>
              <a:latin typeface="Century Gothic" panose="020B0502020202020204" pitchFamily="34" charset="0"/>
            </a:endParaRPr>
          </a:p>
          <a:p>
            <a:pPr marL="0" indent="0">
              <a:lnSpc>
                <a:spcPct val="90000"/>
              </a:lnSpc>
              <a:buNone/>
            </a:pPr>
            <a:r>
              <a:rPr lang="en-US" sz="2000" b="0" i="0" dirty="0">
                <a:solidFill>
                  <a:schemeClr val="tx1"/>
                </a:solidFill>
                <a:effectLst/>
                <a:latin typeface="Century Gothic" panose="020B0502020202020204" pitchFamily="34" charset="0"/>
              </a:rPr>
              <a:t>You can use project sections, such as purpose, hypothesis and background information or a more narrative approach.</a:t>
            </a:r>
          </a:p>
          <a:p>
            <a:pPr marL="0" indent="0">
              <a:lnSpc>
                <a:spcPct val="90000"/>
              </a:lnSpc>
              <a:buNone/>
            </a:pPr>
            <a:r>
              <a:rPr lang="en-US" sz="2000" b="0" i="0" dirty="0">
                <a:solidFill>
                  <a:schemeClr val="tx1"/>
                </a:solidFill>
                <a:effectLst/>
                <a:latin typeface="Century Gothic" panose="020B0502020202020204" pitchFamily="34" charset="0"/>
              </a:rPr>
              <a:t>Some ideas you could include:</a:t>
            </a:r>
          </a:p>
          <a:p>
            <a:pPr lvl="1">
              <a:lnSpc>
                <a:spcPct val="90000"/>
              </a:lnSpc>
              <a:buFont typeface="Arial" panose="020B0604020202020204" pitchFamily="34" charset="0"/>
              <a:buChar char="•"/>
            </a:pPr>
            <a:r>
              <a:rPr lang="en-US" sz="2000" b="0" i="0" dirty="0">
                <a:solidFill>
                  <a:schemeClr val="tx1"/>
                </a:solidFill>
                <a:effectLst/>
                <a:latin typeface="Century Gothic" panose="020B0502020202020204" pitchFamily="34" charset="0"/>
              </a:rPr>
              <a:t>Why did you do this project?</a:t>
            </a:r>
          </a:p>
          <a:p>
            <a:pPr lvl="1">
              <a:lnSpc>
                <a:spcPct val="90000"/>
              </a:lnSpc>
              <a:buFont typeface="Arial" panose="020B0604020202020204" pitchFamily="34" charset="0"/>
              <a:buChar char="•"/>
            </a:pPr>
            <a:r>
              <a:rPr lang="en-US" sz="2000" b="0" i="0" dirty="0">
                <a:solidFill>
                  <a:schemeClr val="tx1"/>
                </a:solidFill>
                <a:effectLst/>
                <a:latin typeface="Century Gothic" panose="020B0502020202020204" pitchFamily="34" charset="0"/>
              </a:rPr>
              <a:t>What or who inspired you to do this project?</a:t>
            </a:r>
          </a:p>
          <a:p>
            <a:pPr lvl="1">
              <a:lnSpc>
                <a:spcPct val="90000"/>
              </a:lnSpc>
              <a:buFont typeface="Arial" panose="020B0604020202020204" pitchFamily="34" charset="0"/>
              <a:buChar char="•"/>
            </a:pPr>
            <a:r>
              <a:rPr lang="en-US" sz="2000" b="0" i="0" dirty="0">
                <a:solidFill>
                  <a:schemeClr val="tx1"/>
                </a:solidFill>
                <a:effectLst/>
                <a:latin typeface="Century Gothic" panose="020B0502020202020204" pitchFamily="34" charset="0"/>
              </a:rPr>
              <a:t>What question were you trying to answer or what problem were you trying to solve?</a:t>
            </a:r>
          </a:p>
          <a:p>
            <a:pPr lvl="1">
              <a:lnSpc>
                <a:spcPct val="90000"/>
              </a:lnSpc>
              <a:buFont typeface="Arial" panose="020B0604020202020204" pitchFamily="34" charset="0"/>
              <a:buChar char="•"/>
            </a:pPr>
            <a:r>
              <a:rPr lang="en-US" sz="2000" b="0" i="0" dirty="0">
                <a:solidFill>
                  <a:schemeClr val="tx1"/>
                </a:solidFill>
                <a:effectLst/>
                <a:latin typeface="Century Gothic" panose="020B0502020202020204" pitchFamily="34" charset="0"/>
              </a:rPr>
              <a:t>Who could benefit from your project?</a:t>
            </a:r>
          </a:p>
          <a:p>
            <a:pPr lvl="1">
              <a:lnSpc>
                <a:spcPct val="90000"/>
              </a:lnSpc>
              <a:buFont typeface="Arial" panose="020B0604020202020204" pitchFamily="34" charset="0"/>
              <a:buChar char="•"/>
            </a:pPr>
            <a:r>
              <a:rPr lang="en-US" sz="2000" b="0" i="0" dirty="0">
                <a:solidFill>
                  <a:schemeClr val="tx1"/>
                </a:solidFill>
                <a:effectLst/>
                <a:latin typeface="Century Gothic" panose="020B0502020202020204" pitchFamily="34" charset="0"/>
              </a:rPr>
              <a:t>How can it make the world a better place?</a:t>
            </a:r>
          </a:p>
          <a:p>
            <a:pPr marL="457200" lvl="1" indent="0">
              <a:lnSpc>
                <a:spcPct val="90000"/>
              </a:lnSpc>
              <a:buNone/>
            </a:pPr>
            <a:endParaRPr lang="en-US" sz="2000" b="0" i="0" dirty="0">
              <a:solidFill>
                <a:schemeClr val="tx1"/>
              </a:solidFill>
              <a:effectLst/>
              <a:latin typeface="Century Gothic" panose="020B0502020202020204" pitchFamily="34" charset="0"/>
            </a:endParaRPr>
          </a:p>
          <a:p>
            <a:pPr marL="0" indent="0">
              <a:lnSpc>
                <a:spcPct val="90000"/>
              </a:lnSpc>
              <a:buNone/>
            </a:pPr>
            <a:r>
              <a:rPr lang="en-US" sz="2000" b="1" i="0" dirty="0">
                <a:solidFill>
                  <a:schemeClr val="tx1"/>
                </a:solidFill>
                <a:effectLst/>
                <a:latin typeface="Century Gothic" panose="020B0502020202020204" pitchFamily="34" charset="0"/>
              </a:rPr>
              <a:t>MAXIMUM 250 WORDS AND 5 IMAGES/FIGURES</a:t>
            </a:r>
            <a:endParaRPr lang="en-US" sz="2000" b="0" i="0" dirty="0">
              <a:solidFill>
                <a:schemeClr val="tx1"/>
              </a:solidFill>
              <a:effectLst/>
              <a:latin typeface="Century Gothic" panose="020B0502020202020204" pitchFamily="34" charset="0"/>
            </a:endParaRPr>
          </a:p>
          <a:p>
            <a:endParaRPr lang="en-US" dirty="0">
              <a:solidFill>
                <a:schemeClr val="tx1"/>
              </a:solidFill>
            </a:endParaRPr>
          </a:p>
        </p:txBody>
      </p:sp>
    </p:spTree>
    <p:extLst>
      <p:ext uri="{BB962C8B-B14F-4D97-AF65-F5344CB8AC3E}">
        <p14:creationId xmlns:p14="http://schemas.microsoft.com/office/powerpoint/2010/main" val="25822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12E451E-151A-4910-BF41-6A040B659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296EFE4-A70C-4388-9A15-3F657B6615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6250" y="473745"/>
            <a:ext cx="11227090" cy="5902829"/>
          </a:xfrm>
          <a:prstGeom prst="rect">
            <a:avLst/>
          </a:prstGeom>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F0D3C75C-B6A4-4681-99CE-CBD7EA2E1988}"/>
              </a:ext>
            </a:extLst>
          </p:cNvPr>
          <p:cNvSpPr>
            <a:spLocks noGrp="1"/>
          </p:cNvSpPr>
          <p:nvPr>
            <p:ph type="title"/>
          </p:nvPr>
        </p:nvSpPr>
        <p:spPr>
          <a:xfrm>
            <a:off x="1154954" y="632200"/>
            <a:ext cx="8761413" cy="898674"/>
          </a:xfrm>
        </p:spPr>
        <p:txBody>
          <a:bodyPr anchor="b">
            <a:normAutofit/>
          </a:bodyPr>
          <a:lstStyle/>
          <a:p>
            <a:r>
              <a:rPr lang="en-US" sz="4800" dirty="0">
                <a:solidFill>
                  <a:schemeClr val="accent6">
                    <a:lumMod val="50000"/>
                  </a:schemeClr>
                </a:solidFill>
              </a:rPr>
              <a:t>Perform and Record - How?</a:t>
            </a:r>
          </a:p>
        </p:txBody>
      </p:sp>
      <p:sp>
        <p:nvSpPr>
          <p:cNvPr id="12" name="Rectangle 11">
            <a:extLst>
              <a:ext uri="{FF2B5EF4-FFF2-40B4-BE49-F238E27FC236}">
                <a16:creationId xmlns:a16="http://schemas.microsoft.com/office/drawing/2014/main" id="{425EBAFC-9388-432A-BCFD-EEA2F410D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B2CC0C3A-C901-4DC1-8617-9AA2E2377433}"/>
              </a:ext>
            </a:extLst>
          </p:cNvPr>
          <p:cNvSpPr>
            <a:spLocks noGrp="1"/>
          </p:cNvSpPr>
          <p:nvPr>
            <p:ph idx="1"/>
          </p:nvPr>
        </p:nvSpPr>
        <p:spPr>
          <a:xfrm>
            <a:off x="781878" y="1530874"/>
            <a:ext cx="10921462" cy="4684397"/>
          </a:xfrm>
        </p:spPr>
        <p:txBody>
          <a:bodyPr anchor="ctr">
            <a:normAutofit fontScale="92500" lnSpcReduction="10000"/>
          </a:bodyPr>
          <a:lstStyle/>
          <a:p>
            <a:pPr marL="0" indent="0">
              <a:buNone/>
            </a:pPr>
            <a:r>
              <a:rPr lang="en-US" i="1" dirty="0">
                <a:solidFill>
                  <a:schemeClr val="tx1"/>
                </a:solidFill>
              </a:rPr>
              <a:t>How did you perform your experiment or develop your solution? </a:t>
            </a:r>
          </a:p>
          <a:p>
            <a:pPr marL="0" indent="0">
              <a:buNone/>
            </a:pPr>
            <a:r>
              <a:rPr lang="en-US" dirty="0">
                <a:solidFill>
                  <a:schemeClr val="tx1"/>
                </a:solidFill>
              </a:rPr>
              <a:t>You can use project sections, such as materials, methods, procedures, design process and testing procedure or a more narrative approach. Figures, photos, or prototype sketches can be used to show what you did. </a:t>
            </a:r>
          </a:p>
          <a:p>
            <a:pPr marL="0" indent="0">
              <a:buNone/>
            </a:pPr>
            <a:r>
              <a:rPr lang="en-US" dirty="0">
                <a:solidFill>
                  <a:schemeClr val="tx1"/>
                </a:solidFill>
              </a:rPr>
              <a:t>Some ideas you could include:</a:t>
            </a:r>
          </a:p>
          <a:p>
            <a:pPr lvl="1"/>
            <a:r>
              <a:rPr lang="en-US" sz="1700" dirty="0">
                <a:solidFill>
                  <a:schemeClr val="tx1"/>
                </a:solidFill>
              </a:rPr>
              <a:t>How did you do your background research?</a:t>
            </a:r>
          </a:p>
          <a:p>
            <a:pPr lvl="1"/>
            <a:r>
              <a:rPr lang="en-US" sz="1700" dirty="0">
                <a:solidFill>
                  <a:schemeClr val="tx1"/>
                </a:solidFill>
              </a:rPr>
              <a:t>How did you identify relevant and trustworthy sources of information?</a:t>
            </a:r>
          </a:p>
          <a:p>
            <a:pPr lvl="1"/>
            <a:r>
              <a:rPr lang="en-US" sz="1700" dirty="0">
                <a:solidFill>
                  <a:schemeClr val="tx1"/>
                </a:solidFill>
              </a:rPr>
              <a:t>What was your experiment or design process?</a:t>
            </a:r>
          </a:p>
          <a:p>
            <a:pPr lvl="1"/>
            <a:r>
              <a:rPr lang="en-US" sz="1700" dirty="0">
                <a:solidFill>
                  <a:schemeClr val="tx1"/>
                </a:solidFill>
              </a:rPr>
              <a:t>How did you design and test your solution or prototype?</a:t>
            </a:r>
          </a:p>
          <a:p>
            <a:pPr lvl="1"/>
            <a:r>
              <a:rPr lang="en-US" sz="1700" dirty="0">
                <a:solidFill>
                  <a:schemeClr val="tx1"/>
                </a:solidFill>
              </a:rPr>
              <a:t>What materials did you use?</a:t>
            </a:r>
          </a:p>
          <a:p>
            <a:pPr lvl="1"/>
            <a:r>
              <a:rPr lang="en-US" sz="1700" dirty="0">
                <a:solidFill>
                  <a:schemeClr val="tx1"/>
                </a:solidFill>
              </a:rPr>
              <a:t>How did you collect your data?</a:t>
            </a:r>
          </a:p>
          <a:p>
            <a:pPr lvl="1"/>
            <a:r>
              <a:rPr lang="en-US" sz="1700" dirty="0">
                <a:solidFill>
                  <a:schemeClr val="tx1"/>
                </a:solidFill>
              </a:rPr>
              <a:t>How many samples did you test?</a:t>
            </a:r>
          </a:p>
          <a:p>
            <a:pPr lvl="1"/>
            <a:r>
              <a:rPr lang="en-US" sz="1700" dirty="0">
                <a:solidFill>
                  <a:schemeClr val="tx1"/>
                </a:solidFill>
              </a:rPr>
              <a:t>How did you control the variables?</a:t>
            </a:r>
          </a:p>
          <a:p>
            <a:r>
              <a:rPr lang="en-US" b="1">
                <a:solidFill>
                  <a:schemeClr val="tx1"/>
                </a:solidFill>
              </a:rPr>
              <a:t>MAXIMUM 300 </a:t>
            </a:r>
            <a:r>
              <a:rPr lang="en-US" b="1" dirty="0">
                <a:solidFill>
                  <a:schemeClr val="tx1"/>
                </a:solidFill>
              </a:rPr>
              <a:t>WORDS AND 5 IMAGES/FIGURES</a:t>
            </a:r>
          </a:p>
        </p:txBody>
      </p:sp>
    </p:spTree>
    <p:extLst>
      <p:ext uri="{BB962C8B-B14F-4D97-AF65-F5344CB8AC3E}">
        <p14:creationId xmlns:p14="http://schemas.microsoft.com/office/powerpoint/2010/main" val="3357132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12E451E-151A-4910-BF41-6A040B659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296EFE4-A70C-4388-9A15-3F657B6615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6250" y="473745"/>
            <a:ext cx="11227090" cy="5902829"/>
          </a:xfrm>
          <a:prstGeom prst="rect">
            <a:avLst/>
          </a:prstGeom>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F0D3C75C-B6A4-4681-99CE-CBD7EA2E1988}"/>
              </a:ext>
            </a:extLst>
          </p:cNvPr>
          <p:cNvSpPr>
            <a:spLocks noGrp="1"/>
          </p:cNvSpPr>
          <p:nvPr>
            <p:ph type="title"/>
          </p:nvPr>
        </p:nvSpPr>
        <p:spPr>
          <a:xfrm>
            <a:off x="808384" y="632200"/>
            <a:ext cx="9107984" cy="898674"/>
          </a:xfrm>
        </p:spPr>
        <p:txBody>
          <a:bodyPr anchor="b">
            <a:noAutofit/>
          </a:bodyPr>
          <a:lstStyle/>
          <a:p>
            <a:r>
              <a:rPr lang="en-US" sz="4800" dirty="0">
                <a:solidFill>
                  <a:schemeClr val="accent6">
                    <a:lumMod val="50000"/>
                  </a:schemeClr>
                </a:solidFill>
              </a:rPr>
              <a:t>Analyze and Interpret: What?</a:t>
            </a:r>
          </a:p>
        </p:txBody>
      </p:sp>
      <p:sp>
        <p:nvSpPr>
          <p:cNvPr id="12" name="Rectangle 11">
            <a:extLst>
              <a:ext uri="{FF2B5EF4-FFF2-40B4-BE49-F238E27FC236}">
                <a16:creationId xmlns:a16="http://schemas.microsoft.com/office/drawing/2014/main" id="{425EBAFC-9388-432A-BCFD-EEA2F410D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B2CC0C3A-C901-4DC1-8617-9AA2E2377433}"/>
              </a:ext>
            </a:extLst>
          </p:cNvPr>
          <p:cNvSpPr>
            <a:spLocks noGrp="1"/>
          </p:cNvSpPr>
          <p:nvPr>
            <p:ph idx="1"/>
          </p:nvPr>
        </p:nvSpPr>
        <p:spPr>
          <a:xfrm>
            <a:off x="901147" y="1530874"/>
            <a:ext cx="10668001" cy="4694925"/>
          </a:xfrm>
        </p:spPr>
        <p:txBody>
          <a:bodyPr anchor="t">
            <a:noAutofit/>
          </a:bodyPr>
          <a:lstStyle/>
          <a:p>
            <a:pPr marL="0" indent="0">
              <a:lnSpc>
                <a:spcPct val="90000"/>
              </a:lnSpc>
              <a:buNone/>
            </a:pPr>
            <a:r>
              <a:rPr lang="en-US" b="0" i="1" dirty="0">
                <a:solidFill>
                  <a:schemeClr val="tx1"/>
                </a:solidFill>
                <a:effectLst/>
                <a:latin typeface="Century Gothic" panose="020B0502020202020204" pitchFamily="34" charset="0"/>
              </a:rPr>
              <a:t>Tell us your results! What did you find out?</a:t>
            </a:r>
          </a:p>
          <a:p>
            <a:pPr marL="0" indent="0">
              <a:lnSpc>
                <a:spcPct val="90000"/>
              </a:lnSpc>
              <a:buNone/>
            </a:pPr>
            <a:r>
              <a:rPr lang="en-US" b="0" dirty="0">
                <a:solidFill>
                  <a:schemeClr val="tx1"/>
                </a:solidFill>
                <a:effectLst/>
                <a:latin typeface="Century Gothic" panose="020B0502020202020204" pitchFamily="34" charset="0"/>
              </a:rPr>
              <a:t>You can use project sections, such as results, tables and graphs or a more narrative approach.</a:t>
            </a:r>
          </a:p>
          <a:p>
            <a:pPr marL="0" indent="0">
              <a:lnSpc>
                <a:spcPct val="90000"/>
              </a:lnSpc>
              <a:buNone/>
            </a:pPr>
            <a:r>
              <a:rPr lang="en-US" b="0" dirty="0">
                <a:solidFill>
                  <a:schemeClr val="tx1"/>
                </a:solidFill>
                <a:effectLst/>
                <a:latin typeface="Century Gothic" panose="020B0502020202020204" pitchFamily="34" charset="0"/>
              </a:rPr>
              <a:t>Here are ideas that you could include in this section:</a:t>
            </a:r>
          </a:p>
          <a:p>
            <a:pPr marL="685800" lvl="1">
              <a:lnSpc>
                <a:spcPct val="90000"/>
              </a:lnSpc>
            </a:pPr>
            <a:r>
              <a:rPr lang="en-US" b="0" dirty="0">
                <a:solidFill>
                  <a:schemeClr val="tx1"/>
                </a:solidFill>
                <a:effectLst/>
                <a:latin typeface="Century Gothic" panose="020B0502020202020204" pitchFamily="34" charset="0"/>
              </a:rPr>
              <a:t>What are the main results or findings of your project? How does your prototype work? Discuss your results. If you used statistics, explain why you chose the methods you used?</a:t>
            </a:r>
          </a:p>
          <a:p>
            <a:pPr marL="685800" lvl="1">
              <a:lnSpc>
                <a:spcPct val="90000"/>
              </a:lnSpc>
            </a:pPr>
            <a:r>
              <a:rPr lang="en-US" b="0" dirty="0">
                <a:solidFill>
                  <a:schemeClr val="tx1"/>
                </a:solidFill>
                <a:effectLst/>
                <a:latin typeface="Century Gothic" panose="020B0502020202020204" pitchFamily="34" charset="0"/>
              </a:rPr>
              <a:t>What are the main results or findings of your project?</a:t>
            </a:r>
          </a:p>
          <a:p>
            <a:pPr marL="685800" lvl="1">
              <a:lnSpc>
                <a:spcPct val="90000"/>
              </a:lnSpc>
            </a:pPr>
            <a:r>
              <a:rPr lang="en-US" b="0" dirty="0">
                <a:solidFill>
                  <a:schemeClr val="tx1"/>
                </a:solidFill>
                <a:effectLst/>
                <a:latin typeface="Century Gothic" panose="020B0502020202020204" pitchFamily="34" charset="0"/>
              </a:rPr>
              <a:t>How does your prototype work?</a:t>
            </a:r>
          </a:p>
          <a:p>
            <a:pPr marL="685800" lvl="1">
              <a:lnSpc>
                <a:spcPct val="90000"/>
              </a:lnSpc>
            </a:pPr>
            <a:r>
              <a:rPr lang="en-US" b="0" dirty="0">
                <a:solidFill>
                  <a:schemeClr val="tx1"/>
                </a:solidFill>
                <a:effectLst/>
                <a:latin typeface="Century Gothic" panose="020B0502020202020204" pitchFamily="34" charset="0"/>
              </a:rPr>
              <a:t>Discuss your results.</a:t>
            </a:r>
          </a:p>
          <a:p>
            <a:pPr marL="685800" lvl="1">
              <a:lnSpc>
                <a:spcPct val="90000"/>
              </a:lnSpc>
            </a:pPr>
            <a:r>
              <a:rPr lang="en-US" b="0" dirty="0">
                <a:solidFill>
                  <a:schemeClr val="tx1"/>
                </a:solidFill>
                <a:effectLst/>
                <a:latin typeface="Century Gothic" panose="020B0502020202020204" pitchFamily="34" charset="0"/>
              </a:rPr>
              <a:t>If you used statistics, explain why you chose the methods you used?</a:t>
            </a:r>
          </a:p>
          <a:p>
            <a:pPr marL="0" indent="0">
              <a:lnSpc>
                <a:spcPct val="90000"/>
              </a:lnSpc>
              <a:buNone/>
            </a:pPr>
            <a:r>
              <a:rPr lang="en-US" b="0" dirty="0">
                <a:solidFill>
                  <a:schemeClr val="tx1"/>
                </a:solidFill>
                <a:effectLst/>
                <a:latin typeface="Century Gothic" panose="020B0502020202020204" pitchFamily="34" charset="0"/>
              </a:rPr>
              <a:t>Show your results in graphical form – only include graphs or figures that summarize your data and support your conclusion.</a:t>
            </a:r>
          </a:p>
          <a:p>
            <a:pPr marL="0" indent="0">
              <a:lnSpc>
                <a:spcPct val="90000"/>
              </a:lnSpc>
              <a:buNone/>
            </a:pPr>
            <a:r>
              <a:rPr lang="en-US" b="0" dirty="0">
                <a:solidFill>
                  <a:schemeClr val="tx1"/>
                </a:solidFill>
                <a:effectLst/>
                <a:latin typeface="Century Gothic" panose="020B0502020202020204" pitchFamily="34" charset="0"/>
              </a:rPr>
              <a:t>It’s not necessary to show all the data you collected. Please, don't include every graph or table!</a:t>
            </a:r>
          </a:p>
          <a:p>
            <a:pPr marL="0" indent="0">
              <a:lnSpc>
                <a:spcPct val="90000"/>
              </a:lnSpc>
              <a:buNone/>
            </a:pPr>
            <a:r>
              <a:rPr lang="en-US" b="1" dirty="0">
                <a:solidFill>
                  <a:schemeClr val="tx1"/>
                </a:solidFill>
                <a:effectLst/>
                <a:latin typeface="Century Gothic" panose="020B0502020202020204" pitchFamily="34" charset="0"/>
              </a:rPr>
              <a:t>MAXIMUM 500 WORDS AND 5 IMAGES/FIGURES</a:t>
            </a:r>
          </a:p>
        </p:txBody>
      </p:sp>
    </p:spTree>
    <p:extLst>
      <p:ext uri="{BB962C8B-B14F-4D97-AF65-F5344CB8AC3E}">
        <p14:creationId xmlns:p14="http://schemas.microsoft.com/office/powerpoint/2010/main" val="19751057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12E451E-151A-4910-BF41-6A040B659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296EFE4-A70C-4388-9A15-3F657B6615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6250" y="473745"/>
            <a:ext cx="11227090" cy="5902829"/>
          </a:xfrm>
          <a:prstGeom prst="rect">
            <a:avLst/>
          </a:prstGeom>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F0D3C75C-B6A4-4681-99CE-CBD7EA2E1988}"/>
              </a:ext>
            </a:extLst>
          </p:cNvPr>
          <p:cNvSpPr>
            <a:spLocks noGrp="1"/>
          </p:cNvSpPr>
          <p:nvPr>
            <p:ph type="title"/>
          </p:nvPr>
        </p:nvSpPr>
        <p:spPr>
          <a:xfrm>
            <a:off x="808383" y="632200"/>
            <a:ext cx="9793355" cy="898674"/>
          </a:xfrm>
        </p:spPr>
        <p:txBody>
          <a:bodyPr anchor="b">
            <a:noAutofit/>
          </a:bodyPr>
          <a:lstStyle/>
          <a:p>
            <a:r>
              <a:rPr lang="en-US" sz="4800" dirty="0">
                <a:solidFill>
                  <a:schemeClr val="accent6">
                    <a:lumMod val="50000"/>
                  </a:schemeClr>
                </a:solidFill>
              </a:rPr>
              <a:t>Analyze and Interpret: So What?</a:t>
            </a:r>
          </a:p>
        </p:txBody>
      </p:sp>
      <p:sp>
        <p:nvSpPr>
          <p:cNvPr id="12" name="Rectangle 11">
            <a:extLst>
              <a:ext uri="{FF2B5EF4-FFF2-40B4-BE49-F238E27FC236}">
                <a16:creationId xmlns:a16="http://schemas.microsoft.com/office/drawing/2014/main" id="{425EBAFC-9388-432A-BCFD-EEA2F410D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B2CC0C3A-C901-4DC1-8617-9AA2E2377433}"/>
              </a:ext>
            </a:extLst>
          </p:cNvPr>
          <p:cNvSpPr>
            <a:spLocks noGrp="1"/>
          </p:cNvSpPr>
          <p:nvPr>
            <p:ph idx="1"/>
          </p:nvPr>
        </p:nvSpPr>
        <p:spPr>
          <a:xfrm>
            <a:off x="901147" y="2004619"/>
            <a:ext cx="10668001" cy="4221180"/>
          </a:xfrm>
        </p:spPr>
        <p:txBody>
          <a:bodyPr anchor="t">
            <a:noAutofit/>
          </a:bodyPr>
          <a:lstStyle/>
          <a:p>
            <a:pPr marL="0" indent="0" algn="l">
              <a:buNone/>
            </a:pPr>
            <a:r>
              <a:rPr lang="en-US" sz="2000" b="0" i="1" dirty="0">
                <a:solidFill>
                  <a:srgbClr val="373737"/>
                </a:solidFill>
                <a:effectLst/>
                <a:latin typeface="BlinkMacSystemFont"/>
              </a:rPr>
              <a:t>Tell us why your results are important and what they mean.</a:t>
            </a:r>
            <a:endParaRPr lang="en-US" sz="2000" b="0" i="0" dirty="0">
              <a:solidFill>
                <a:srgbClr val="373737"/>
              </a:solidFill>
              <a:effectLst/>
              <a:latin typeface="BlinkMacSystemFont"/>
            </a:endParaRPr>
          </a:p>
          <a:p>
            <a:pPr marL="0" indent="0" algn="l">
              <a:buNone/>
            </a:pPr>
            <a:r>
              <a:rPr lang="en-US" sz="2000" b="0" i="0" dirty="0">
                <a:solidFill>
                  <a:srgbClr val="373737"/>
                </a:solidFill>
                <a:effectLst/>
                <a:latin typeface="BlinkMacSystemFont"/>
              </a:rPr>
              <a:t>You can use project sections, such as discussion and conclusion or a more narrative approach.</a:t>
            </a:r>
          </a:p>
          <a:p>
            <a:pPr marL="0" indent="0" algn="l">
              <a:buNone/>
            </a:pPr>
            <a:endParaRPr lang="en-US" sz="2000" b="0" i="0" dirty="0">
              <a:solidFill>
                <a:srgbClr val="373737"/>
              </a:solidFill>
              <a:effectLst/>
              <a:latin typeface="BlinkMacSystemFont"/>
            </a:endParaRPr>
          </a:p>
          <a:p>
            <a:pPr marL="0" indent="0" algn="l">
              <a:buNone/>
            </a:pPr>
            <a:r>
              <a:rPr lang="en-US" sz="2000" b="0" i="0" dirty="0">
                <a:solidFill>
                  <a:srgbClr val="373737"/>
                </a:solidFill>
                <a:effectLst/>
                <a:latin typeface="BlinkMacSystemFont"/>
              </a:rPr>
              <a:t>Here are ideas that you could include in this section:</a:t>
            </a:r>
          </a:p>
          <a:p>
            <a:pPr lvl="1"/>
            <a:r>
              <a:rPr lang="en-US" sz="1800" b="0" i="0" dirty="0">
                <a:solidFill>
                  <a:srgbClr val="373737"/>
                </a:solidFill>
                <a:effectLst/>
                <a:latin typeface="BlinkMacSystemFont"/>
              </a:rPr>
              <a:t>What are the conclusions you can draw from your results?</a:t>
            </a:r>
          </a:p>
          <a:p>
            <a:pPr lvl="1"/>
            <a:r>
              <a:rPr lang="en-US" sz="1800" b="0" i="0" dirty="0">
                <a:solidFill>
                  <a:srgbClr val="373737"/>
                </a:solidFill>
                <a:effectLst/>
                <a:latin typeface="BlinkMacSystemFont"/>
              </a:rPr>
              <a:t>What did you learn from your results?</a:t>
            </a:r>
          </a:p>
          <a:p>
            <a:pPr marL="0" indent="0" algn="l">
              <a:buNone/>
            </a:pPr>
            <a:endParaRPr lang="en-US" sz="2000" b="1" i="0" dirty="0">
              <a:solidFill>
                <a:srgbClr val="363636"/>
              </a:solidFill>
              <a:effectLst/>
              <a:latin typeface="BlinkMacSystemFont"/>
            </a:endParaRPr>
          </a:p>
          <a:p>
            <a:pPr marL="0" indent="0" algn="l">
              <a:buNone/>
            </a:pPr>
            <a:r>
              <a:rPr lang="en-US" sz="2000" b="1" i="0" dirty="0">
                <a:solidFill>
                  <a:srgbClr val="363636"/>
                </a:solidFill>
                <a:effectLst/>
                <a:latin typeface="BlinkMacSystemFont"/>
              </a:rPr>
              <a:t>MAXIMUM 250 WORDS AND 5 IMAGES</a:t>
            </a:r>
            <a:endParaRPr lang="en-US" sz="2000" b="0" i="0" dirty="0">
              <a:solidFill>
                <a:srgbClr val="373737"/>
              </a:solidFill>
              <a:effectLst/>
              <a:latin typeface="BlinkMacSystemFont"/>
            </a:endParaRPr>
          </a:p>
        </p:txBody>
      </p:sp>
    </p:spTree>
    <p:extLst>
      <p:ext uri="{BB962C8B-B14F-4D97-AF65-F5344CB8AC3E}">
        <p14:creationId xmlns:p14="http://schemas.microsoft.com/office/powerpoint/2010/main" val="34214062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12E451E-151A-4910-BF41-6A040B659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296EFE4-A70C-4388-9A15-3F657B6615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6250" y="473745"/>
            <a:ext cx="11227090" cy="5902829"/>
          </a:xfrm>
          <a:prstGeom prst="rect">
            <a:avLst/>
          </a:prstGeom>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F0D3C75C-B6A4-4681-99CE-CBD7EA2E1988}"/>
              </a:ext>
            </a:extLst>
          </p:cNvPr>
          <p:cNvSpPr>
            <a:spLocks noGrp="1"/>
          </p:cNvSpPr>
          <p:nvPr>
            <p:ph type="title"/>
          </p:nvPr>
        </p:nvSpPr>
        <p:spPr>
          <a:xfrm>
            <a:off x="808383" y="632200"/>
            <a:ext cx="9793355" cy="898674"/>
          </a:xfrm>
        </p:spPr>
        <p:txBody>
          <a:bodyPr anchor="b">
            <a:noAutofit/>
          </a:bodyPr>
          <a:lstStyle/>
          <a:p>
            <a:r>
              <a:rPr lang="en-US" sz="4400" dirty="0">
                <a:solidFill>
                  <a:schemeClr val="accent6">
                    <a:lumMod val="50000"/>
                  </a:schemeClr>
                </a:solidFill>
              </a:rPr>
              <a:t>Analyze and Interpret: Now What?</a:t>
            </a:r>
          </a:p>
        </p:txBody>
      </p:sp>
      <p:sp>
        <p:nvSpPr>
          <p:cNvPr id="12" name="Rectangle 11">
            <a:extLst>
              <a:ext uri="{FF2B5EF4-FFF2-40B4-BE49-F238E27FC236}">
                <a16:creationId xmlns:a16="http://schemas.microsoft.com/office/drawing/2014/main" id="{425EBAFC-9388-432A-BCFD-EEA2F410D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B2CC0C3A-C901-4DC1-8617-9AA2E2377433}"/>
              </a:ext>
            </a:extLst>
          </p:cNvPr>
          <p:cNvSpPr>
            <a:spLocks noGrp="1"/>
          </p:cNvSpPr>
          <p:nvPr>
            <p:ph idx="1"/>
          </p:nvPr>
        </p:nvSpPr>
        <p:spPr>
          <a:xfrm>
            <a:off x="901147" y="1947381"/>
            <a:ext cx="10668001" cy="4039190"/>
          </a:xfrm>
        </p:spPr>
        <p:txBody>
          <a:bodyPr anchor="t">
            <a:noAutofit/>
          </a:bodyPr>
          <a:lstStyle/>
          <a:p>
            <a:pPr marL="0" indent="0" algn="l">
              <a:buNone/>
            </a:pPr>
            <a:r>
              <a:rPr lang="en-US" sz="2000" b="0" i="1" dirty="0">
                <a:solidFill>
                  <a:srgbClr val="373737"/>
                </a:solidFill>
                <a:effectLst/>
                <a:latin typeface="BlinkMacSystemFont"/>
              </a:rPr>
              <a:t>Tell us how you could extend your project.</a:t>
            </a:r>
            <a:endParaRPr lang="en-US" sz="2000" b="0" i="0" dirty="0">
              <a:solidFill>
                <a:srgbClr val="373737"/>
              </a:solidFill>
              <a:effectLst/>
              <a:latin typeface="BlinkMacSystemFont"/>
            </a:endParaRPr>
          </a:p>
          <a:p>
            <a:pPr marL="0" indent="0" algn="l">
              <a:buNone/>
            </a:pPr>
            <a:r>
              <a:rPr lang="en-US" sz="2000" b="0" i="0" dirty="0">
                <a:solidFill>
                  <a:srgbClr val="373737"/>
                </a:solidFill>
                <a:effectLst/>
                <a:latin typeface="BlinkMacSystemFont"/>
              </a:rPr>
              <a:t>You can use project sections, such as further research and future improvements or a more narrative approach.</a:t>
            </a:r>
          </a:p>
          <a:p>
            <a:pPr marL="0" indent="0" algn="l">
              <a:buNone/>
            </a:pPr>
            <a:endParaRPr lang="en-US" sz="2000" b="0" i="0" dirty="0">
              <a:solidFill>
                <a:srgbClr val="373737"/>
              </a:solidFill>
              <a:effectLst/>
              <a:latin typeface="BlinkMacSystemFont"/>
            </a:endParaRPr>
          </a:p>
          <a:p>
            <a:pPr marL="0" indent="0" algn="l">
              <a:buNone/>
            </a:pPr>
            <a:r>
              <a:rPr lang="en-US" sz="2000" b="0" i="0" dirty="0">
                <a:solidFill>
                  <a:srgbClr val="373737"/>
                </a:solidFill>
                <a:effectLst/>
                <a:latin typeface="BlinkMacSystemFont"/>
              </a:rPr>
              <a:t>Here are ideas that you could include in this section:</a:t>
            </a:r>
          </a:p>
          <a:p>
            <a:pPr lvl="1"/>
            <a:r>
              <a:rPr lang="en-US" sz="1800" b="0" i="0" dirty="0">
                <a:solidFill>
                  <a:srgbClr val="373737"/>
                </a:solidFill>
                <a:effectLst/>
                <a:latin typeface="BlinkMacSystemFont"/>
              </a:rPr>
              <a:t>What could you have done differently?</a:t>
            </a:r>
          </a:p>
          <a:p>
            <a:pPr lvl="1"/>
            <a:r>
              <a:rPr lang="en-US" sz="1800" b="0" i="0" dirty="0">
                <a:solidFill>
                  <a:srgbClr val="373737"/>
                </a:solidFill>
                <a:effectLst/>
                <a:latin typeface="BlinkMacSystemFont"/>
              </a:rPr>
              <a:t>How could you improve your project?</a:t>
            </a:r>
          </a:p>
          <a:p>
            <a:pPr lvl="1"/>
            <a:r>
              <a:rPr lang="en-US" sz="1800" b="0" i="0" dirty="0">
                <a:solidFill>
                  <a:srgbClr val="373737"/>
                </a:solidFill>
                <a:effectLst/>
                <a:latin typeface="BlinkMacSystemFont"/>
              </a:rPr>
              <a:t>What are the next steps?</a:t>
            </a:r>
          </a:p>
          <a:p>
            <a:pPr marL="0" indent="0" algn="l">
              <a:buNone/>
            </a:pPr>
            <a:endParaRPr lang="en-US" sz="2000" b="1" i="0" dirty="0">
              <a:solidFill>
                <a:srgbClr val="363636"/>
              </a:solidFill>
              <a:effectLst/>
              <a:latin typeface="BlinkMacSystemFont"/>
            </a:endParaRPr>
          </a:p>
          <a:p>
            <a:pPr marL="0" indent="0" algn="l">
              <a:buNone/>
            </a:pPr>
            <a:r>
              <a:rPr lang="en-US" sz="2000" b="1" i="0" dirty="0">
                <a:solidFill>
                  <a:srgbClr val="363636"/>
                </a:solidFill>
                <a:effectLst/>
                <a:latin typeface="BlinkMacSystemFont"/>
              </a:rPr>
              <a:t>MAXIMUM 100 WORDS AND 5 IMAGES</a:t>
            </a:r>
            <a:endParaRPr lang="en-US" sz="2000" b="0" i="0" dirty="0">
              <a:solidFill>
                <a:srgbClr val="373737"/>
              </a:solidFill>
              <a:effectLst/>
              <a:latin typeface="BlinkMacSystemFont"/>
            </a:endParaRPr>
          </a:p>
        </p:txBody>
      </p:sp>
    </p:spTree>
    <p:extLst>
      <p:ext uri="{BB962C8B-B14F-4D97-AF65-F5344CB8AC3E}">
        <p14:creationId xmlns:p14="http://schemas.microsoft.com/office/powerpoint/2010/main" val="27630434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2bd2af93-a3d6-41e0-a486-9a055dcbaa1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ED0E0CBF50F3B40B9954839FF1F6110" ma:contentTypeVersion="4" ma:contentTypeDescription="Create a new document." ma:contentTypeScope="" ma:versionID="559a232db2952a7aef9a9ac5eafc1d76">
  <xsd:schema xmlns:xsd="http://www.w3.org/2001/XMLSchema" xmlns:xs="http://www.w3.org/2001/XMLSchema" xmlns:p="http://schemas.microsoft.com/office/2006/metadata/properties" xmlns:ns2="2bd2af93-a3d6-41e0-a486-9a055dcbaa17" targetNamespace="http://schemas.microsoft.com/office/2006/metadata/properties" ma:root="true" ma:fieldsID="030987e944032177ded0df9192d0e36b" ns2:_="">
    <xsd:import namespace="2bd2af93-a3d6-41e0-a486-9a055dcbaa1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d2af93-a3d6-41e0-a486-9a055dcbaa1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F08B90B-70ED-4539-9C14-FB2728D9064F}">
  <ds:schemaRefs>
    <ds:schemaRef ds:uri="http://purl.org/dc/elements/1.1/"/>
    <ds:schemaRef ds:uri="2bd2af93-a3d6-41e0-a486-9a055dcbaa17"/>
    <ds:schemaRef ds:uri="http://schemas.microsoft.com/office/2006/documentManagement/types"/>
    <ds:schemaRef ds:uri="http://www.w3.org/XML/1998/namespace"/>
    <ds:schemaRef ds:uri="http://purl.org/dc/terms/"/>
    <ds:schemaRef ds:uri="http://schemas.microsoft.com/office/2006/metadata/properties"/>
    <ds:schemaRef ds:uri="http://schemas.microsoft.com/office/infopath/2007/PartnerControls"/>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A0D51BCB-0419-432E-B7F1-25548446A625}">
  <ds:schemaRefs>
    <ds:schemaRef ds:uri="http://schemas.microsoft.com/sharepoint/v3/contenttype/forms"/>
  </ds:schemaRefs>
</ds:datastoreItem>
</file>

<file path=customXml/itemProps3.xml><?xml version="1.0" encoding="utf-8"?>
<ds:datastoreItem xmlns:ds="http://schemas.openxmlformats.org/officeDocument/2006/customXml" ds:itemID="{C248F8EF-AF77-4201-8C14-BA4CCDCC96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d2af93-a3d6-41e0-a486-9a055dcbaa1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TotalTime>
  <Words>1215</Words>
  <Application>Microsoft Office PowerPoint</Application>
  <PresentationFormat>Widescreen</PresentationFormat>
  <Paragraphs>99</Paragraphs>
  <Slides>10</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BlinkMacSystemFont</vt:lpstr>
      <vt:lpstr>Calibri</vt:lpstr>
      <vt:lpstr>Century Gothic</vt:lpstr>
      <vt:lpstr>Wingdings 3</vt:lpstr>
      <vt:lpstr>Ion Boardroom</vt:lpstr>
      <vt:lpstr>NB Anglophone School Districts  Virtual District Fair Template</vt:lpstr>
      <vt:lpstr>Virtual ProjectBoard Template</vt:lpstr>
      <vt:lpstr>Summary: MAXIMUM 150 WORDS AND 1 IMAGE </vt:lpstr>
      <vt:lpstr>Communication - Video </vt:lpstr>
      <vt:lpstr>Initiate and Plan: Why?</vt:lpstr>
      <vt:lpstr>Perform and Record - How?</vt:lpstr>
      <vt:lpstr>Analyze and Interpret: What?</vt:lpstr>
      <vt:lpstr>Analyze and Interpret: So What?</vt:lpstr>
      <vt:lpstr>Analyze and Interpret: Now What?</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Anglophone School Districts’ Virtual Innovate/ STEM Fair/STEAM Expo  Template</dc:title>
  <dc:creator>Hoyt-Hallett, Jon  (ASD-W)</dc:creator>
  <cp:lastModifiedBy>Hamilton, Krista N (ASD-N)</cp:lastModifiedBy>
  <cp:revision>4</cp:revision>
  <dcterms:created xsi:type="dcterms:W3CDTF">2021-01-25T19:31:17Z</dcterms:created>
  <dcterms:modified xsi:type="dcterms:W3CDTF">2021-03-04T14:08:49Z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0x0101006ED0E0CBF50F3B40B9954839FF1F6110</vt:lpwstr>
  </property>
</Properties>
</file>